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57" r:id="rId4"/>
    <p:sldId id="262" r:id="rId5"/>
    <p:sldId id="292" r:id="rId6"/>
    <p:sldId id="270" r:id="rId7"/>
    <p:sldId id="277" r:id="rId8"/>
    <p:sldId id="278" r:id="rId9"/>
    <p:sldId id="291" r:id="rId10"/>
    <p:sldId id="279" r:id="rId11"/>
    <p:sldId id="293" r:id="rId12"/>
    <p:sldId id="294" r:id="rId13"/>
    <p:sldId id="290" r:id="rId1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B1BAF"/>
    <a:srgbClr val="CC3300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77" autoAdjust="0"/>
  </p:normalViewPr>
  <p:slideViewPr>
    <p:cSldViewPr>
      <p:cViewPr>
        <p:scale>
          <a:sx n="100" d="100"/>
          <a:sy n="100" d="100"/>
        </p:scale>
        <p:origin x="-5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84A6-C38C-4506-BAA9-C1BCD5401448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DE94B40D-BC39-4C1A-A91C-D630A5D067F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  </a:t>
          </a: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Reducing Gang and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Drugs</a:t>
          </a:r>
        </a:p>
      </dgm:t>
    </dgm:pt>
    <dgm:pt modelId="{C21AE907-DA7F-4BCC-AFB3-A8A339A33762}" type="parTrans" cxnId="{5A01DD08-3E34-40AE-BF5C-1723D96949A0}">
      <dgm:prSet/>
      <dgm:spPr/>
      <dgm:t>
        <a:bodyPr/>
        <a:lstStyle/>
        <a:p>
          <a:endParaRPr lang="en-US"/>
        </a:p>
      </dgm:t>
    </dgm:pt>
    <dgm:pt modelId="{6A8BB714-F954-4789-877A-EBC7EF4714F5}" type="sibTrans" cxnId="{5A01DD08-3E34-40AE-BF5C-1723D96949A0}">
      <dgm:prSet/>
      <dgm:spPr/>
      <dgm:t>
        <a:bodyPr/>
        <a:lstStyle/>
        <a:p>
          <a:endParaRPr lang="en-US"/>
        </a:p>
      </dgm:t>
    </dgm:pt>
    <dgm:pt modelId="{592B0405-8A6C-414E-95C9-1C4A97AED95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Reducing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Blight and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Crime in Apartment Complexes</a:t>
          </a:r>
        </a:p>
      </dgm:t>
    </dgm:pt>
    <dgm:pt modelId="{5FD63152-8BA5-4B87-8E06-0E71AEED5FA6}" type="parTrans" cxnId="{E59FCCEB-E9AC-449A-AB86-39B8B9D67277}">
      <dgm:prSet/>
      <dgm:spPr/>
      <dgm:t>
        <a:bodyPr/>
        <a:lstStyle/>
        <a:p>
          <a:endParaRPr lang="en-US"/>
        </a:p>
      </dgm:t>
    </dgm:pt>
    <dgm:pt modelId="{8C50BA1D-57FC-4D1F-9C2E-64AFB9FB0C07}" type="sibTrans" cxnId="{E59FCCEB-E9AC-449A-AB86-39B8B9D67277}">
      <dgm:prSet/>
      <dgm:spPr/>
      <dgm:t>
        <a:bodyPr/>
        <a:lstStyle/>
        <a:p>
          <a:endParaRPr lang="en-US"/>
        </a:p>
      </dgm:t>
    </dgm:pt>
    <dgm:pt modelId="{8959362C-B12F-42D9-9F50-9AB47AE6E37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Reducing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Repeat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Offenses</a:t>
          </a:r>
        </a:p>
      </dgm:t>
    </dgm:pt>
    <dgm:pt modelId="{4460C8C0-800D-4477-8DE8-2F64205726DC}" type="parTrans" cxnId="{3E275C08-E3B1-428E-AAFA-4EC578FB23AA}">
      <dgm:prSet/>
      <dgm:spPr/>
      <dgm:t>
        <a:bodyPr/>
        <a:lstStyle/>
        <a:p>
          <a:endParaRPr lang="en-US"/>
        </a:p>
      </dgm:t>
    </dgm:pt>
    <dgm:pt modelId="{07D2551B-6249-489A-8DD2-2A95E6748726}" type="sibTrans" cxnId="{3E275C08-E3B1-428E-AAFA-4EC578FB23AA}">
      <dgm:prSet/>
      <dgm:spPr/>
      <dgm:t>
        <a:bodyPr/>
        <a:lstStyle/>
        <a:p>
          <a:endParaRPr lang="en-US"/>
        </a:p>
      </dgm:t>
    </dgm:pt>
    <dgm:pt modelId="{67311592-CAD5-4DF0-A949-C773BB0365A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Reducing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Violence 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The Home</a:t>
          </a:r>
        </a:p>
      </dgm:t>
    </dgm:pt>
    <dgm:pt modelId="{E9E9BBAE-A08A-45D7-8D9E-3B41B2B2CD28}" type="parTrans" cxnId="{CC2A8394-7E58-43FD-93EA-19FEAA31E7EB}">
      <dgm:prSet/>
      <dgm:spPr/>
      <dgm:t>
        <a:bodyPr/>
        <a:lstStyle/>
        <a:p>
          <a:endParaRPr lang="en-US"/>
        </a:p>
      </dgm:t>
    </dgm:pt>
    <dgm:pt modelId="{02B17DE9-82DD-473B-99C5-EAB7B3449BEC}" type="sibTrans" cxnId="{CC2A8394-7E58-43FD-93EA-19FEAA31E7EB}">
      <dgm:prSet/>
      <dgm:spPr/>
      <dgm:t>
        <a:bodyPr/>
        <a:lstStyle/>
        <a:p>
          <a:endParaRPr lang="en-US"/>
        </a:p>
      </dgm:t>
    </dgm:pt>
    <dgm:pt modelId="{72C7D70A-1A6D-45CC-A8D4-B2873380201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Reducing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Youth Violence</a:t>
          </a:r>
        </a:p>
      </dgm:t>
    </dgm:pt>
    <dgm:pt modelId="{309878AB-622F-4AB4-B427-2EE1FF00837F}" type="parTrans" cxnId="{9CE40237-2014-4AEF-9A7C-E01C3EDD224B}">
      <dgm:prSet/>
      <dgm:spPr/>
      <dgm:t>
        <a:bodyPr/>
        <a:lstStyle/>
        <a:p>
          <a:endParaRPr lang="en-US"/>
        </a:p>
      </dgm:t>
    </dgm:pt>
    <dgm:pt modelId="{FA0B46B1-EE04-4163-856A-14AB3735F42B}" type="sibTrans" cxnId="{9CE40237-2014-4AEF-9A7C-E01C3EDD224B}">
      <dgm:prSet/>
      <dgm:spPr/>
      <dgm:t>
        <a:bodyPr/>
        <a:lstStyle/>
        <a:p>
          <a:endParaRPr lang="en-US"/>
        </a:p>
      </dgm:t>
    </dgm:pt>
    <dgm:pt modelId="{D7BD182A-9EC2-4B82-8FD7-027670CE029C}" type="pres">
      <dgm:prSet presAssocID="{01A684A6-C38C-4506-BAA9-C1BCD5401448}" presName="cycle" presStyleCnt="0">
        <dgm:presLayoutVars>
          <dgm:dir/>
          <dgm:resizeHandles val="exact"/>
        </dgm:presLayoutVars>
      </dgm:prSet>
      <dgm:spPr/>
    </dgm:pt>
    <dgm:pt modelId="{A29F790E-F24E-4BE0-BFD0-2D77EC0CB24F}" type="pres">
      <dgm:prSet presAssocID="{DE94B40D-BC39-4C1A-A91C-D630A5D067F3}" presName="dummy" presStyleCnt="0"/>
      <dgm:spPr/>
    </dgm:pt>
    <dgm:pt modelId="{B5AF48DD-E67B-4A04-BAB2-C1223E460497}" type="pres">
      <dgm:prSet presAssocID="{DE94B40D-BC39-4C1A-A91C-D630A5D067F3}" presName="node" presStyleLbl="revTx" presStyleIdx="0" presStyleCnt="5" custScaleX="1384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ABCC7-43A3-4836-9E2C-33A65D9E3D76}" type="pres">
      <dgm:prSet presAssocID="{6A8BB714-F954-4789-877A-EBC7EF4714F5}" presName="sibTrans" presStyleLbl="node1" presStyleIdx="0" presStyleCnt="5"/>
      <dgm:spPr/>
      <dgm:t>
        <a:bodyPr/>
        <a:lstStyle/>
        <a:p>
          <a:endParaRPr lang="en-US"/>
        </a:p>
      </dgm:t>
    </dgm:pt>
    <dgm:pt modelId="{83258F27-518D-464B-8B39-235378A092D4}" type="pres">
      <dgm:prSet presAssocID="{592B0405-8A6C-414E-95C9-1C4A97AED952}" presName="dummy" presStyleCnt="0"/>
      <dgm:spPr/>
    </dgm:pt>
    <dgm:pt modelId="{9E95D650-3AC1-4CF0-8FD5-C43269821448}" type="pres">
      <dgm:prSet presAssocID="{592B0405-8A6C-414E-95C9-1C4A97AED952}" presName="node" presStyleLbl="revTx" presStyleIdx="1" presStyleCnt="5" custScaleX="202651" custScaleY="1345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7F5DF-C6BE-4E62-80D2-CAF32B905B16}" type="pres">
      <dgm:prSet presAssocID="{8C50BA1D-57FC-4D1F-9C2E-64AFB9FB0C07}" presName="sibTrans" presStyleLbl="node1" presStyleIdx="1" presStyleCnt="5"/>
      <dgm:spPr/>
      <dgm:t>
        <a:bodyPr/>
        <a:lstStyle/>
        <a:p>
          <a:endParaRPr lang="en-US"/>
        </a:p>
      </dgm:t>
    </dgm:pt>
    <dgm:pt modelId="{7053F8DE-1413-423F-A99C-4BB8F21E6A34}" type="pres">
      <dgm:prSet presAssocID="{8959362C-B12F-42D9-9F50-9AB47AE6E376}" presName="dummy" presStyleCnt="0"/>
      <dgm:spPr/>
    </dgm:pt>
    <dgm:pt modelId="{03AB990A-FECD-4444-8A19-A8122E96482E}" type="pres">
      <dgm:prSet presAssocID="{8959362C-B12F-42D9-9F50-9AB47AE6E376}" presName="node" presStyleLbl="revTx" presStyleIdx="2" presStyleCnt="5" custScaleX="1345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DF8C4-63F4-4B71-8108-AC50EC717F5E}" type="pres">
      <dgm:prSet presAssocID="{07D2551B-6249-489A-8DD2-2A95E6748726}" presName="sibTrans" presStyleLbl="node1" presStyleIdx="2" presStyleCnt="5"/>
      <dgm:spPr/>
      <dgm:t>
        <a:bodyPr/>
        <a:lstStyle/>
        <a:p>
          <a:endParaRPr lang="en-US"/>
        </a:p>
      </dgm:t>
    </dgm:pt>
    <dgm:pt modelId="{C842AEB6-39C4-4C81-926E-6E59A40A6ED3}" type="pres">
      <dgm:prSet presAssocID="{67311592-CAD5-4DF0-A949-C773BB0365A5}" presName="dummy" presStyleCnt="0"/>
      <dgm:spPr/>
    </dgm:pt>
    <dgm:pt modelId="{7BDE1D8E-8392-4FDD-8102-6D186E2163D6}" type="pres">
      <dgm:prSet presAssocID="{67311592-CAD5-4DF0-A949-C773BB0365A5}" presName="node" presStyleLbl="revTx" presStyleIdx="3" presStyleCnt="5" custScaleX="1726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94C6D-6C08-451E-B4A8-AA13A78045AA}" type="pres">
      <dgm:prSet presAssocID="{02B17DE9-82DD-473B-99C5-EAB7B3449BEC}" presName="sibTrans" presStyleLbl="node1" presStyleIdx="3" presStyleCnt="5" custLinFactNeighborX="1108" custLinFactNeighborY="102"/>
      <dgm:spPr/>
      <dgm:t>
        <a:bodyPr/>
        <a:lstStyle/>
        <a:p>
          <a:endParaRPr lang="en-US"/>
        </a:p>
      </dgm:t>
    </dgm:pt>
    <dgm:pt modelId="{BF678DE8-B32B-4E32-A409-48A307D3BD1B}" type="pres">
      <dgm:prSet presAssocID="{72C7D70A-1A6D-45CC-A8D4-B2873380201D}" presName="dummy" presStyleCnt="0"/>
      <dgm:spPr/>
    </dgm:pt>
    <dgm:pt modelId="{1B013839-4FB0-49F8-B414-C99E47AA01DA}" type="pres">
      <dgm:prSet presAssocID="{72C7D70A-1A6D-45CC-A8D4-B2873380201D}" presName="node" presStyleLbl="revTx" presStyleIdx="4" presStyleCnt="5" custScaleX="145009" custScaleY="111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60B5E-5557-4327-908D-A33B1E96545C}" type="pres">
      <dgm:prSet presAssocID="{FA0B46B1-EE04-4163-856A-14AB3735F42B}" presName="sibTrans" presStyleLbl="node1" presStyleIdx="4" presStyleCnt="5" custScaleX="119768"/>
      <dgm:spPr/>
      <dgm:t>
        <a:bodyPr/>
        <a:lstStyle/>
        <a:p>
          <a:endParaRPr lang="en-US"/>
        </a:p>
      </dgm:t>
    </dgm:pt>
  </dgm:ptLst>
  <dgm:cxnLst>
    <dgm:cxn modelId="{AAE7E8E8-80BD-4EBE-AFB7-CA2C1DF12EDC}" type="presOf" srcId="{01A684A6-C38C-4506-BAA9-C1BCD5401448}" destId="{D7BD182A-9EC2-4B82-8FD7-027670CE029C}" srcOrd="0" destOrd="0" presId="urn:microsoft.com/office/officeart/2005/8/layout/cycle1"/>
    <dgm:cxn modelId="{34FF0E3D-75B5-43FB-A308-125174795A87}" type="presOf" srcId="{592B0405-8A6C-414E-95C9-1C4A97AED952}" destId="{9E95D650-3AC1-4CF0-8FD5-C43269821448}" srcOrd="0" destOrd="0" presId="urn:microsoft.com/office/officeart/2005/8/layout/cycle1"/>
    <dgm:cxn modelId="{F4EE55EF-912E-4776-B9C7-C02B5348EEC8}" type="presOf" srcId="{8C50BA1D-57FC-4D1F-9C2E-64AFB9FB0C07}" destId="{A347F5DF-C6BE-4E62-80D2-CAF32B905B16}" srcOrd="0" destOrd="0" presId="urn:microsoft.com/office/officeart/2005/8/layout/cycle1"/>
    <dgm:cxn modelId="{13961762-322C-40A1-B096-E1B2AE956C11}" type="presOf" srcId="{07D2551B-6249-489A-8DD2-2A95E6748726}" destId="{051DF8C4-63F4-4B71-8108-AC50EC717F5E}" srcOrd="0" destOrd="0" presId="urn:microsoft.com/office/officeart/2005/8/layout/cycle1"/>
    <dgm:cxn modelId="{CAFCE272-C127-4801-996B-2340E9326FBE}" type="presOf" srcId="{FA0B46B1-EE04-4163-856A-14AB3735F42B}" destId="{0C060B5E-5557-4327-908D-A33B1E96545C}" srcOrd="0" destOrd="0" presId="urn:microsoft.com/office/officeart/2005/8/layout/cycle1"/>
    <dgm:cxn modelId="{B9349247-5886-426F-A6EA-DB2F01A4CB26}" type="presOf" srcId="{8959362C-B12F-42D9-9F50-9AB47AE6E376}" destId="{03AB990A-FECD-4444-8A19-A8122E96482E}" srcOrd="0" destOrd="0" presId="urn:microsoft.com/office/officeart/2005/8/layout/cycle1"/>
    <dgm:cxn modelId="{F8D17E33-B151-4EAE-A0DD-540FB2FFB56A}" type="presOf" srcId="{DE94B40D-BC39-4C1A-A91C-D630A5D067F3}" destId="{B5AF48DD-E67B-4A04-BAB2-C1223E460497}" srcOrd="0" destOrd="0" presId="urn:microsoft.com/office/officeart/2005/8/layout/cycle1"/>
    <dgm:cxn modelId="{43C875F7-C2D2-4DF4-8E90-CAA59A75C5F0}" type="presOf" srcId="{02B17DE9-82DD-473B-99C5-EAB7B3449BEC}" destId="{35F94C6D-6C08-451E-B4A8-AA13A78045AA}" srcOrd="0" destOrd="0" presId="urn:microsoft.com/office/officeart/2005/8/layout/cycle1"/>
    <dgm:cxn modelId="{CC2A8394-7E58-43FD-93EA-19FEAA31E7EB}" srcId="{01A684A6-C38C-4506-BAA9-C1BCD5401448}" destId="{67311592-CAD5-4DF0-A949-C773BB0365A5}" srcOrd="3" destOrd="0" parTransId="{E9E9BBAE-A08A-45D7-8D9E-3B41B2B2CD28}" sibTransId="{02B17DE9-82DD-473B-99C5-EAB7B3449BEC}"/>
    <dgm:cxn modelId="{5A01DD08-3E34-40AE-BF5C-1723D96949A0}" srcId="{01A684A6-C38C-4506-BAA9-C1BCD5401448}" destId="{DE94B40D-BC39-4C1A-A91C-D630A5D067F3}" srcOrd="0" destOrd="0" parTransId="{C21AE907-DA7F-4BCC-AFB3-A8A339A33762}" sibTransId="{6A8BB714-F954-4789-877A-EBC7EF4714F5}"/>
    <dgm:cxn modelId="{E59FCCEB-E9AC-449A-AB86-39B8B9D67277}" srcId="{01A684A6-C38C-4506-BAA9-C1BCD5401448}" destId="{592B0405-8A6C-414E-95C9-1C4A97AED952}" srcOrd="1" destOrd="0" parTransId="{5FD63152-8BA5-4B87-8E06-0E71AEED5FA6}" sibTransId="{8C50BA1D-57FC-4D1F-9C2E-64AFB9FB0C07}"/>
    <dgm:cxn modelId="{916249D9-93D6-4697-8528-91F285DBF543}" type="presOf" srcId="{67311592-CAD5-4DF0-A949-C773BB0365A5}" destId="{7BDE1D8E-8392-4FDD-8102-6D186E2163D6}" srcOrd="0" destOrd="0" presId="urn:microsoft.com/office/officeart/2005/8/layout/cycle1"/>
    <dgm:cxn modelId="{9CE40237-2014-4AEF-9A7C-E01C3EDD224B}" srcId="{01A684A6-C38C-4506-BAA9-C1BCD5401448}" destId="{72C7D70A-1A6D-45CC-A8D4-B2873380201D}" srcOrd="4" destOrd="0" parTransId="{309878AB-622F-4AB4-B427-2EE1FF00837F}" sibTransId="{FA0B46B1-EE04-4163-856A-14AB3735F42B}"/>
    <dgm:cxn modelId="{AF548416-84E3-4FF7-ADF2-33E5E92B9EEC}" type="presOf" srcId="{72C7D70A-1A6D-45CC-A8D4-B2873380201D}" destId="{1B013839-4FB0-49F8-B414-C99E47AA01DA}" srcOrd="0" destOrd="0" presId="urn:microsoft.com/office/officeart/2005/8/layout/cycle1"/>
    <dgm:cxn modelId="{D7E4FF6F-7741-451C-BA37-BA43CFF386F3}" type="presOf" srcId="{6A8BB714-F954-4789-877A-EBC7EF4714F5}" destId="{4AFABCC7-43A3-4836-9E2C-33A65D9E3D76}" srcOrd="0" destOrd="0" presId="urn:microsoft.com/office/officeart/2005/8/layout/cycle1"/>
    <dgm:cxn modelId="{3E275C08-E3B1-428E-AAFA-4EC578FB23AA}" srcId="{01A684A6-C38C-4506-BAA9-C1BCD5401448}" destId="{8959362C-B12F-42D9-9F50-9AB47AE6E376}" srcOrd="2" destOrd="0" parTransId="{4460C8C0-800D-4477-8DE8-2F64205726DC}" sibTransId="{07D2551B-6249-489A-8DD2-2A95E6748726}"/>
    <dgm:cxn modelId="{FDA92F06-18E2-4DC8-AA51-CC2775111B78}" type="presParOf" srcId="{D7BD182A-9EC2-4B82-8FD7-027670CE029C}" destId="{A29F790E-F24E-4BE0-BFD0-2D77EC0CB24F}" srcOrd="0" destOrd="0" presId="urn:microsoft.com/office/officeart/2005/8/layout/cycle1"/>
    <dgm:cxn modelId="{3768E552-BBA2-403F-B076-2880E8863F82}" type="presParOf" srcId="{D7BD182A-9EC2-4B82-8FD7-027670CE029C}" destId="{B5AF48DD-E67B-4A04-BAB2-C1223E460497}" srcOrd="1" destOrd="0" presId="urn:microsoft.com/office/officeart/2005/8/layout/cycle1"/>
    <dgm:cxn modelId="{176E5107-1C05-41CC-8E55-0386911C9462}" type="presParOf" srcId="{D7BD182A-9EC2-4B82-8FD7-027670CE029C}" destId="{4AFABCC7-43A3-4836-9E2C-33A65D9E3D76}" srcOrd="2" destOrd="0" presId="urn:microsoft.com/office/officeart/2005/8/layout/cycle1"/>
    <dgm:cxn modelId="{A5CF4C5A-4758-4BAD-8023-54ECB544CD82}" type="presParOf" srcId="{D7BD182A-9EC2-4B82-8FD7-027670CE029C}" destId="{83258F27-518D-464B-8B39-235378A092D4}" srcOrd="3" destOrd="0" presId="urn:microsoft.com/office/officeart/2005/8/layout/cycle1"/>
    <dgm:cxn modelId="{0503B9A6-1322-4FB9-8797-BDE603CC9B46}" type="presParOf" srcId="{D7BD182A-9EC2-4B82-8FD7-027670CE029C}" destId="{9E95D650-3AC1-4CF0-8FD5-C43269821448}" srcOrd="4" destOrd="0" presId="urn:microsoft.com/office/officeart/2005/8/layout/cycle1"/>
    <dgm:cxn modelId="{1A9C2CCA-9AB9-4266-A793-CDD5F6F5F53E}" type="presParOf" srcId="{D7BD182A-9EC2-4B82-8FD7-027670CE029C}" destId="{A347F5DF-C6BE-4E62-80D2-CAF32B905B16}" srcOrd="5" destOrd="0" presId="urn:microsoft.com/office/officeart/2005/8/layout/cycle1"/>
    <dgm:cxn modelId="{22E5D62F-86F0-472B-90B1-2D2A7CDE8746}" type="presParOf" srcId="{D7BD182A-9EC2-4B82-8FD7-027670CE029C}" destId="{7053F8DE-1413-423F-A99C-4BB8F21E6A34}" srcOrd="6" destOrd="0" presId="urn:microsoft.com/office/officeart/2005/8/layout/cycle1"/>
    <dgm:cxn modelId="{F79C80D0-53DB-4855-8F55-A0572F3FD22A}" type="presParOf" srcId="{D7BD182A-9EC2-4B82-8FD7-027670CE029C}" destId="{03AB990A-FECD-4444-8A19-A8122E96482E}" srcOrd="7" destOrd="0" presId="urn:microsoft.com/office/officeart/2005/8/layout/cycle1"/>
    <dgm:cxn modelId="{31DCB3C0-064F-47B9-B9B0-11320D984108}" type="presParOf" srcId="{D7BD182A-9EC2-4B82-8FD7-027670CE029C}" destId="{051DF8C4-63F4-4B71-8108-AC50EC717F5E}" srcOrd="8" destOrd="0" presId="urn:microsoft.com/office/officeart/2005/8/layout/cycle1"/>
    <dgm:cxn modelId="{CB47B374-2EDF-4A8E-B263-D92FEE87EFC1}" type="presParOf" srcId="{D7BD182A-9EC2-4B82-8FD7-027670CE029C}" destId="{C842AEB6-39C4-4C81-926E-6E59A40A6ED3}" srcOrd="9" destOrd="0" presId="urn:microsoft.com/office/officeart/2005/8/layout/cycle1"/>
    <dgm:cxn modelId="{8999E140-A431-43B3-8278-E054D63F2A3D}" type="presParOf" srcId="{D7BD182A-9EC2-4B82-8FD7-027670CE029C}" destId="{7BDE1D8E-8392-4FDD-8102-6D186E2163D6}" srcOrd="10" destOrd="0" presId="urn:microsoft.com/office/officeart/2005/8/layout/cycle1"/>
    <dgm:cxn modelId="{4EC4F859-DA63-4C4E-A681-A5A7484F7BC9}" type="presParOf" srcId="{D7BD182A-9EC2-4B82-8FD7-027670CE029C}" destId="{35F94C6D-6C08-451E-B4A8-AA13A78045AA}" srcOrd="11" destOrd="0" presId="urn:microsoft.com/office/officeart/2005/8/layout/cycle1"/>
    <dgm:cxn modelId="{5726BCD4-1FCD-41A0-B2E7-76EF7D455CB2}" type="presParOf" srcId="{D7BD182A-9EC2-4B82-8FD7-027670CE029C}" destId="{BF678DE8-B32B-4E32-A409-48A307D3BD1B}" srcOrd="12" destOrd="0" presId="urn:microsoft.com/office/officeart/2005/8/layout/cycle1"/>
    <dgm:cxn modelId="{FE006BF5-8BAD-4BE9-9839-45FB50B24F13}" type="presParOf" srcId="{D7BD182A-9EC2-4B82-8FD7-027670CE029C}" destId="{1B013839-4FB0-49F8-B414-C99E47AA01DA}" srcOrd="13" destOrd="0" presId="urn:microsoft.com/office/officeart/2005/8/layout/cycle1"/>
    <dgm:cxn modelId="{19354715-B0EE-4CAA-A064-527FBD844014}" type="presParOf" srcId="{D7BD182A-9EC2-4B82-8FD7-027670CE029C}" destId="{0C060B5E-5557-4327-908D-A33B1E96545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AF48DD-E67B-4A04-BAB2-C1223E460497}">
      <dsp:nvSpPr>
        <dsp:cNvPr id="0" name=""/>
        <dsp:cNvSpPr/>
      </dsp:nvSpPr>
      <dsp:spPr>
        <a:xfrm>
          <a:off x="4829260" y="58699"/>
          <a:ext cx="1809196" cy="1307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  </a:t>
          </a: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Reducing Gang and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Drugs</a:t>
          </a:r>
        </a:p>
      </dsp:txBody>
      <dsp:txXfrm>
        <a:off x="4829260" y="58699"/>
        <a:ext cx="1809196" cy="1307194"/>
      </dsp:txXfrm>
    </dsp:sp>
    <dsp:sp modelId="{4AFABCC7-43A3-4836-9E2C-33A65D9E3D76}">
      <dsp:nvSpPr>
        <dsp:cNvPr id="0" name=""/>
        <dsp:cNvSpPr/>
      </dsp:nvSpPr>
      <dsp:spPr>
        <a:xfrm>
          <a:off x="2003056" y="20616"/>
          <a:ext cx="4903832" cy="4903832"/>
        </a:xfrm>
        <a:prstGeom prst="circularArrow">
          <a:avLst>
            <a:gd name="adj1" fmla="val 5198"/>
            <a:gd name="adj2" fmla="val 335758"/>
            <a:gd name="adj3" fmla="val 20937089"/>
            <a:gd name="adj4" fmla="val 19765687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5D650-3AC1-4CF0-8FD5-C43269821448}">
      <dsp:nvSpPr>
        <dsp:cNvPr id="0" name=""/>
        <dsp:cNvSpPr/>
      </dsp:nvSpPr>
      <dsp:spPr>
        <a:xfrm>
          <a:off x="5199732" y="2265787"/>
          <a:ext cx="2649042" cy="1758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1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Reducing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1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Blight and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1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Crime in Apartment Complexes</a:t>
          </a:r>
        </a:p>
      </dsp:txBody>
      <dsp:txXfrm>
        <a:off x="5199732" y="2265787"/>
        <a:ext cx="2649042" cy="1758189"/>
      </dsp:txXfrm>
    </dsp:sp>
    <dsp:sp modelId="{A347F5DF-C6BE-4E62-80D2-CAF32B905B16}">
      <dsp:nvSpPr>
        <dsp:cNvPr id="0" name=""/>
        <dsp:cNvSpPr/>
      </dsp:nvSpPr>
      <dsp:spPr>
        <a:xfrm>
          <a:off x="2003056" y="20616"/>
          <a:ext cx="4903832" cy="4903832"/>
        </a:xfrm>
        <a:prstGeom prst="circularArrow">
          <a:avLst>
            <a:gd name="adj1" fmla="val 5198"/>
            <a:gd name="adj2" fmla="val 335758"/>
            <a:gd name="adj3" fmla="val 3634197"/>
            <a:gd name="adj4" fmla="val 2729043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B990A-FECD-4444-8A19-A8122E96482E}">
      <dsp:nvSpPr>
        <dsp:cNvPr id="0" name=""/>
        <dsp:cNvSpPr/>
      </dsp:nvSpPr>
      <dsp:spPr>
        <a:xfrm>
          <a:off x="3575766" y="3994706"/>
          <a:ext cx="1758412" cy="1307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Reducing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Repeat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Offenses</a:t>
          </a:r>
        </a:p>
      </dsp:txBody>
      <dsp:txXfrm>
        <a:off x="3575766" y="3994706"/>
        <a:ext cx="1758412" cy="1307194"/>
      </dsp:txXfrm>
    </dsp:sp>
    <dsp:sp modelId="{051DF8C4-63F4-4B71-8108-AC50EC717F5E}">
      <dsp:nvSpPr>
        <dsp:cNvPr id="0" name=""/>
        <dsp:cNvSpPr/>
      </dsp:nvSpPr>
      <dsp:spPr>
        <a:xfrm>
          <a:off x="2003056" y="20616"/>
          <a:ext cx="4903832" cy="4903832"/>
        </a:xfrm>
        <a:prstGeom prst="circularArrow">
          <a:avLst>
            <a:gd name="adj1" fmla="val 5198"/>
            <a:gd name="adj2" fmla="val 335758"/>
            <a:gd name="adj3" fmla="val 8211409"/>
            <a:gd name="adj4" fmla="val 6830044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E1D8E-8392-4FDD-8102-6D186E2163D6}">
      <dsp:nvSpPr>
        <dsp:cNvPr id="0" name=""/>
        <dsp:cNvSpPr/>
      </dsp:nvSpPr>
      <dsp:spPr>
        <a:xfrm>
          <a:off x="1257124" y="2491285"/>
          <a:ext cx="2257132" cy="1307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Reducing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Violence in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The Home</a:t>
          </a:r>
        </a:p>
      </dsp:txBody>
      <dsp:txXfrm>
        <a:off x="1257124" y="2491285"/>
        <a:ext cx="2257132" cy="1307194"/>
      </dsp:txXfrm>
    </dsp:sp>
    <dsp:sp modelId="{35F94C6D-6C08-451E-B4A8-AA13A78045AA}">
      <dsp:nvSpPr>
        <dsp:cNvPr id="0" name=""/>
        <dsp:cNvSpPr/>
      </dsp:nvSpPr>
      <dsp:spPr>
        <a:xfrm>
          <a:off x="2057390" y="25618"/>
          <a:ext cx="4903832" cy="4903832"/>
        </a:xfrm>
        <a:prstGeom prst="circularArrow">
          <a:avLst>
            <a:gd name="adj1" fmla="val 5198"/>
            <a:gd name="adj2" fmla="val 335758"/>
            <a:gd name="adj3" fmla="val 12158525"/>
            <a:gd name="adj4" fmla="val 1077037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13839-4FB0-49F8-B414-C99E47AA01DA}">
      <dsp:nvSpPr>
        <dsp:cNvPr id="0" name=""/>
        <dsp:cNvSpPr/>
      </dsp:nvSpPr>
      <dsp:spPr>
        <a:xfrm>
          <a:off x="2228311" y="-18503"/>
          <a:ext cx="1895549" cy="146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Reducing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1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n-lt"/>
              <a:cs typeface="Arial" charset="0"/>
            </a:rPr>
            <a:t>Youth Violence</a:t>
          </a:r>
        </a:p>
      </dsp:txBody>
      <dsp:txXfrm>
        <a:off x="2228311" y="-18503"/>
        <a:ext cx="1895549" cy="1461600"/>
      </dsp:txXfrm>
    </dsp:sp>
    <dsp:sp modelId="{0C060B5E-5557-4327-908D-A33B1E96545C}">
      <dsp:nvSpPr>
        <dsp:cNvPr id="0" name=""/>
        <dsp:cNvSpPr/>
      </dsp:nvSpPr>
      <dsp:spPr>
        <a:xfrm>
          <a:off x="1518361" y="20616"/>
          <a:ext cx="5873221" cy="4903832"/>
        </a:xfrm>
        <a:prstGeom prst="circularArrow">
          <a:avLst>
            <a:gd name="adj1" fmla="val 5198"/>
            <a:gd name="adj2" fmla="val 335758"/>
            <a:gd name="adj3" fmla="val 16458578"/>
            <a:gd name="adj4" fmla="val 15674799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8DED607-1254-4DE4-959F-EF8055FB8B0B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021"/>
            <a:ext cx="5608320" cy="4156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425"/>
            <a:ext cx="3037840" cy="46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425"/>
            <a:ext cx="3037840" cy="46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7B12C86-7C09-4BA0-AECE-B9D40E572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3443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+mn-ea"/>
                <a:cs typeface="Arial" charset="0"/>
              </a:rPr>
              <a:t>TEXT CYCLE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kern="1200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+mn-ea"/>
                <a:cs typeface="Arial" charset="0"/>
              </a:rPr>
              <a:t>Reducing Gang and Drugs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kern="1200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+mn-ea"/>
                <a:cs typeface="Arial" charset="0"/>
              </a:rPr>
              <a:t>	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kern="1200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+mn-ea"/>
                <a:cs typeface="Arial" charset="0"/>
              </a:rPr>
              <a:t>Reducing Blight and Crime in Apartment Complexes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kern="1200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+mn-ea"/>
                <a:cs typeface="Arial" charset="0"/>
              </a:rPr>
              <a:t>	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kern="1200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+mn-ea"/>
                <a:cs typeface="Arial" charset="0"/>
              </a:rPr>
              <a:t>Reducing Repeat Offenses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kern="1200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+mn-ea"/>
                <a:cs typeface="Arial" charset="0"/>
              </a:rPr>
              <a:t>	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kern="1200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+mn-ea"/>
                <a:cs typeface="Arial" charset="0"/>
              </a:rPr>
              <a:t>Reducing Violence in The Home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kern="1200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+mn-ea"/>
                <a:cs typeface="Arial" charset="0"/>
              </a:rPr>
              <a:t>	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kern="1200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+mn-ea"/>
                <a:cs typeface="Arial" charset="0"/>
              </a:rPr>
              <a:t>Reducing Youth Violence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B12C86-7C09-4BA0-AECE-B9D40E572C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rtl="0" eaLnBrk="1" fontAlgn="base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Table: </a:t>
            </a:r>
          </a:p>
          <a:p>
            <a:pPr rtl="0" eaLnBrk="1" fontAlgn="base" latinLnBrk="0" hangingPunct="1"/>
            <a:endParaRPr lang="en-US" sz="1200" b="1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Strategy: </a:t>
            </a:r>
            <a:r>
              <a:rPr lang="en-US" sz="1200" b="1" i="0" u="none" strike="noStrike" kern="1200" cap="small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Prevention</a:t>
            </a:r>
          </a:p>
          <a:p>
            <a:pPr rtl="0" eaLnBrk="1" fontAlgn="t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Increase prenatal/early childhood development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Memphis Fast Forward partnership leveraged to implement prevention strategy for Early Childhood through the </a:t>
            </a:r>
            <a:r>
              <a:rPr lang="en-US" sz="1200" b="0" i="1" u="none" strike="noStrike" kern="1200" dirty="0" err="1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PeopleFirst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planning initiative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b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Expand neighborhood-based youth development resources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Mobilize parishioners to support youth development (Congregational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Health Network)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Methodist Le Bonheur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Healthcare training church network, composed of 300 churches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Created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Frayser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Youth Services Directory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Include youth violence prevention in neighborhood improvement efforts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1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Community LIFT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(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Leveraging Investments for Transformation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) selects youth violence target area as one of three sites on May 23, 2011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Defending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Our Childhood</a:t>
            </a:r>
            <a:endParaRPr lang="en-US" sz="1200" b="1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Awarded Phase II Implementation planning, totaling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$2 million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CIM for Placed-based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Intervention Strategies, August 18, 2011, Sponsored by OSC and DCI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Rangeline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CDC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Neighborhood Leadership Luncheon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1" name="Slide Number Placeholder 3"/>
          <p:cNvSpPr txBox="1">
            <a:spLocks noGrp="1"/>
          </p:cNvSpPr>
          <p:nvPr/>
        </p:nvSpPr>
        <p:spPr bwMode="auto">
          <a:xfrm>
            <a:off x="3970938" y="8772425"/>
            <a:ext cx="3037840" cy="46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88" tIns="46694" rIns="93388" bIns="46694" anchor="b"/>
          <a:lstStyle/>
          <a:p>
            <a:pPr algn="r"/>
            <a:fld id="{D9F2689E-FD88-417D-BAE7-B6EBA4FB7F14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rtl="0" eaLnBrk="1" fontAlgn="b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Table: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rtl="0" eaLnBrk="1" fontAlgn="b" latinLnBrk="0" hangingPunct="1"/>
            <a:endParaRPr lang="en-US" sz="1200" b="1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b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Strategy: </a:t>
            </a:r>
            <a:r>
              <a:rPr lang="en-US" sz="1200" b="1" i="0" u="none" strike="noStrike" kern="1200" cap="small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Intervention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b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Expand coordinated wrap-around services for youth in early stages of </a:t>
            </a:r>
          </a:p>
          <a:p>
            <a:pPr rtl="0" eaLnBrk="1" fontAlgn="b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involvement with the criminal justice system.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b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89 percent of G.R.A.S.S.Y. (Gang Reduction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Assistance for Saving Society’s Youth)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students are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not referred back to Juvenile Court</a:t>
            </a:r>
            <a:endParaRPr lang="en-US" dirty="0" smtClean="0"/>
          </a:p>
        </p:txBody>
      </p:sp>
      <p:sp>
        <p:nvSpPr>
          <p:cNvPr id="27651" name="Slide Number Placeholder 3"/>
          <p:cNvSpPr txBox="1">
            <a:spLocks noGrp="1"/>
          </p:cNvSpPr>
          <p:nvPr/>
        </p:nvSpPr>
        <p:spPr bwMode="auto">
          <a:xfrm>
            <a:off x="3970938" y="8772425"/>
            <a:ext cx="3037840" cy="46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88" tIns="46694" rIns="93388" bIns="46694" anchor="b"/>
          <a:lstStyle/>
          <a:p>
            <a:pPr algn="r"/>
            <a:fld id="{D9F2689E-FD88-417D-BAE7-B6EBA4FB7F14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rtl="0" eaLnBrk="1" fontAlgn="b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Table: </a:t>
            </a:r>
          </a:p>
          <a:p>
            <a:pPr rtl="0" eaLnBrk="1" fontAlgn="b" latinLnBrk="0" hangingPunct="1"/>
            <a:endParaRPr lang="en-US" sz="1200" b="1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b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Strategy: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</a:t>
            </a:r>
            <a:r>
              <a:rPr lang="en-US" sz="1200" b="1" i="0" u="none" strike="noStrike" kern="1200" cap="small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Law Enforcement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b" latinLnBrk="0" hangingPunct="1"/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 MPD Director Toney Armstrong</a:t>
            </a:r>
            <a:endParaRPr lang="en-US" sz="1200" b="0" i="1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Maintain data-driven policing 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Intensify targeted patrols in areas with high youth crime (Memphis Police Department/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Shelby County Sheriff’s Office)</a:t>
            </a:r>
          </a:p>
          <a:p>
            <a:pPr rtl="0" eaLnBrk="1" fontAlgn="t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Expand community-based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policing strategies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MPD establish Crime Prevention Unit (Memphis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Police Department)</a:t>
            </a:r>
            <a:endParaRPr lang="en-US" dirty="0" smtClean="0"/>
          </a:p>
        </p:txBody>
      </p:sp>
      <p:sp>
        <p:nvSpPr>
          <p:cNvPr id="27651" name="Slide Number Placeholder 3"/>
          <p:cNvSpPr txBox="1">
            <a:spLocks noGrp="1"/>
          </p:cNvSpPr>
          <p:nvPr/>
        </p:nvSpPr>
        <p:spPr bwMode="auto">
          <a:xfrm>
            <a:off x="3970938" y="8772425"/>
            <a:ext cx="3037840" cy="46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88" tIns="46694" rIns="93388" bIns="46694" anchor="b"/>
          <a:lstStyle/>
          <a:p>
            <a:pPr algn="r"/>
            <a:fld id="{D9F2689E-FD88-417D-BAE7-B6EBA4FB7F14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rtl="0" eaLnBrk="0" fontAlgn="base" latinLnBrk="0" hangingPunct="0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Table 1:</a:t>
            </a:r>
          </a:p>
          <a:p>
            <a:pPr rtl="0" eaLnBrk="0" fontAlgn="base" latinLnBrk="0" hangingPunct="0"/>
            <a:endParaRPr lang="en-US" sz="1200" b="1" i="0" u="none" strike="noStrike" kern="1200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0" fontAlgn="base" latinLnBrk="0" hangingPunct="0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Strategy: </a:t>
            </a:r>
            <a:r>
              <a:rPr lang="en-US" sz="1200" b="1" i="0" u="none" strike="noStrike" kern="1200" cap="small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Law Enforcement/ Graduated Sanctions </a:t>
            </a:r>
          </a:p>
          <a:p>
            <a:pPr rtl="0" eaLnBrk="0" fontAlgn="b" latinLnBrk="0" hangingPunct="0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Expand graduated sanctions for youth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0" fontAlgn="b" latinLnBrk="0" hangingPunct="0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In 2010 – 2011, there was a 22.7 percent reduction in students transported to Juvenile Court for School House Adjustment Program Enterprise (SHAPE) offenses.</a:t>
            </a:r>
          </a:p>
          <a:p>
            <a:pPr rtl="0" eaLnBrk="0" fontAlgn="b" latinLnBrk="0" hangingPunct="0"/>
            <a:endParaRPr lang="en-US" sz="1200" b="0" i="0" u="none" strike="noStrike" kern="1200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0" fontAlgn="b" latinLnBrk="0" hangingPunct="0"/>
            <a:endParaRPr lang="en-US" sz="1200" b="0" i="0" u="none" strike="noStrike" kern="1200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0" fontAlgn="b" latinLnBrk="0" hangingPunct="0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Table 2: </a:t>
            </a:r>
          </a:p>
          <a:p>
            <a:pPr rtl="0" eaLnBrk="0" fontAlgn="b" latinLnBrk="0" hangingPunct="0"/>
            <a:endParaRPr lang="en-US" sz="1200" b="1" i="0" u="none" strike="noStrike" kern="1200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0" fontAlgn="b" latinLnBrk="0" hangingPunct="0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Strategy: </a:t>
            </a:r>
            <a:r>
              <a:rPr lang="en-US" sz="1200" b="1" i="0" u="none" strike="noStrike" kern="1200" cap="small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Reduce Adult Repeat Offenses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b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Establish Shelby County Office of Re-entry</a:t>
            </a:r>
          </a:p>
          <a:p>
            <a:pPr rtl="0" eaLnBrk="1" fontAlgn="b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Implement collaborative case management pilot for offenders returning from Shelby County Division of Corrections and the TN Department of Corrections.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Secured $110,000 in funding to open pilot program for re-entry, serving population 18 – 35 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0" fontAlgn="b" latinLnBrk="0" hangingPunct="0"/>
            <a:endParaRPr lang="en-US" sz="1200" b="0" i="0" u="none" strike="noStrike" kern="1200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0" fontAlgn="b" latinLnBrk="0" hangingPunct="0"/>
            <a:endParaRPr lang="en-US" sz="1200" b="0" i="0" u="none" strike="noStrike" kern="1200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0" fontAlgn="b" latinLnBrk="0" hangingPunct="0"/>
            <a:endParaRPr lang="en-US" dirty="0" smtClean="0"/>
          </a:p>
        </p:txBody>
      </p:sp>
      <p:sp>
        <p:nvSpPr>
          <p:cNvPr id="27651" name="Slide Number Placeholder 3"/>
          <p:cNvSpPr txBox="1">
            <a:spLocks noGrp="1"/>
          </p:cNvSpPr>
          <p:nvPr/>
        </p:nvSpPr>
        <p:spPr bwMode="auto">
          <a:xfrm>
            <a:off x="3970938" y="8772425"/>
            <a:ext cx="3037840" cy="46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88" tIns="46694" rIns="93388" bIns="46694" anchor="b"/>
          <a:lstStyle/>
          <a:p>
            <a:pPr algn="r"/>
            <a:fld id="{D9F2689E-FD88-417D-BAE7-B6EBA4FB7F14}" type="slidenum">
              <a:rPr lang="en-US" sz="1200">
                <a:latin typeface="Calibri" pitchFamily="34" charset="0"/>
              </a:rPr>
              <a:pPr algn="r"/>
              <a:t>10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Table:</a:t>
            </a:r>
          </a:p>
          <a:p>
            <a:pPr rtl="0" eaLnBrk="1" fontAlgn="t" latinLnBrk="0" hangingPunct="1"/>
            <a:endParaRPr lang="en-US" sz="1200" b="1" i="0" u="none" strike="noStrike" kern="1200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Data/Metrics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TDOC database unavailable to Shelby County (Read only)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base" latinLnBrk="0" hangingPunct="1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E_TOMIS database for offenders does not track all service areas</a:t>
            </a:r>
          </a:p>
          <a:p>
            <a:pPr rtl="0" eaLnBrk="1" fontAlgn="t" latinLnBrk="0" hangingPunct="1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Data currently not being collected for some metrics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Establishing  Services for Youth over 18 Years of Age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TDOC currently has youth and adults in same area; need more comprehensive services for youth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No centralized case management system to track youth from the time they are in jail to release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Expanding Neighborhood-based Youth Development Resources to Form Networks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that Share Information and Support “One-stop” Access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Target area lacks capacity to provide “one-stop” access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Limited Youth Re-entry Employment Services</a:t>
            </a:r>
            <a:endParaRPr lang="en-US" dirty="0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970938" y="8772421"/>
            <a:ext cx="3037840" cy="46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78" tIns="46689" rIns="93378" bIns="46689" anchor="b"/>
          <a:lstStyle/>
          <a:p>
            <a:pPr algn="r" defTabSz="914249"/>
            <a:fld id="{9B14BD5E-EC76-4FCD-B865-C7D60F1695C0}" type="slidenum">
              <a:rPr lang="en-US" sz="1200">
                <a:latin typeface="Calibri" pitchFamily="34" charset="0"/>
              </a:rPr>
              <a:pPr algn="r" defTabSz="914249"/>
              <a:t>11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Table:</a:t>
            </a:r>
          </a:p>
          <a:p>
            <a:pPr rtl="0" eaLnBrk="1" fontAlgn="t" latinLnBrk="0" hangingPunct="1"/>
            <a:endParaRPr lang="en-US" sz="1200" b="1" i="0" u="none" strike="noStrike" kern="1200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Funding to Support Key Strategies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D.A. Mentoring Program funding threatened, December 2011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Mentoring program to support expansion of wrap around case management services funding is pending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Coordination of City and County Public Safety Initiatives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Strong Cities, Strong Communities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Shelby County Sheriff’s Office Crime Prevention Unit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Bloomberg Innovation Grant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Memphis Police Division – Community Policing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rtl="0" eaLnBrk="1" fontAlgn="t" latinLnBrk="0" hangingPunct="1">
              <a:buFont typeface="Arial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Defending Our Childhood Initiative</a:t>
            </a:r>
            <a:endParaRPr lang="en-US" dirty="0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970938" y="8772421"/>
            <a:ext cx="3037840" cy="46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78" tIns="46689" rIns="93378" bIns="46689" anchor="b"/>
          <a:lstStyle/>
          <a:p>
            <a:pPr algn="r" defTabSz="914249"/>
            <a:fld id="{9B14BD5E-EC76-4FCD-B865-C7D60F1695C0}" type="slidenum">
              <a:rPr lang="en-US" sz="1200">
                <a:latin typeface="Calibri" pitchFamily="34" charset="0"/>
              </a:rPr>
              <a:pPr algn="r" defTabSz="914249"/>
              <a:t>12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B5175-711A-47A1-9DB5-CB728C55AF84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F64A9-690E-40B9-BD74-250C8DED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A877-C35D-49BC-90D8-740773048AC0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CD3FB-0D31-4BA9-9CEB-E448EB57B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F89FC-79E4-4237-95F8-5A9409D3A5C7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F62AA-9961-42F7-9540-A1679E554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0932-8FE7-425A-90CF-95F886C0FCE5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61B51-70FC-4FEC-B5F1-AF4792D49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03E6-69BC-4E6C-9083-C8CB22D48712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C15E4-6718-4C35-9185-082CE4E26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8F457-D0F1-4B1F-95FC-57042EED6EAD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F6B7F-5874-4366-9126-6908334A2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40E83-9D69-493F-93A2-874119A001A9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737DA-4640-43A8-B499-FB22065D2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6E0B3-A98B-407E-86A4-5734CFDA5DBA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D91B2-55DB-465B-B14D-7547CF2F4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5CCF-3676-4611-96C8-8FC9D0EC6ADD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72C88-0628-4837-AA38-7A1793BFF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E0572-373B-432D-9C5B-01C704A8832A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C0B6B-6684-4561-99B7-071E68463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16B96-9425-4807-8192-A5DB20CB499A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76768-5816-42E0-9A04-86F30F9F4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E32E-7285-4E87-B251-185A0EDED6D9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2B0B5-51F7-4478-8344-25A366E53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C2AA5-27E1-4853-845A-97E839702927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303CA-1276-45ED-AC6E-083AA63E0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A7243D-D1C0-4EF1-98BA-696E5DC86593}" type="datetimeFigureOut">
              <a:rPr lang="en-US"/>
              <a:pPr>
                <a:defRPr/>
              </a:pPr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AF5BB2-8946-49B4-A0F2-0306705B3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Memphis Bridge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3200400" y="381000"/>
            <a:ext cx="5715000" cy="1524000"/>
          </a:xfrm>
        </p:spPr>
        <p:txBody>
          <a:bodyPr anchor="t"/>
          <a:lstStyle/>
          <a:p>
            <a:pPr algn="r" eaLnBrk="1" hangingPunct="1"/>
            <a:r>
              <a:rPr lang="en-US" sz="3600" b="1" cap="small" dirty="0" smtClean="0">
                <a:solidFill>
                  <a:srgbClr val="C00000"/>
                </a:solidFill>
                <a:cs typeface="Times New Roman" pitchFamily="18" charset="0"/>
              </a:rPr>
              <a:t>Operation: Safe Community 2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Implementation Planning</a:t>
            </a:r>
            <a:endParaRPr lang="en-US" sz="28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95800"/>
            <a:ext cx="5105400" cy="968375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National Forum on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Youth Violence Prevention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6532563"/>
            <a:ext cx="22098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Photo Credit: http://en.wikipedia.org</a:t>
            </a:r>
          </a:p>
        </p:txBody>
      </p:sp>
      <p:pic>
        <p:nvPicPr>
          <p:cNvPr id="16389" name="Picture 5" descr="Memphis Shelby County Seal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540375"/>
            <a:ext cx="1144588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2362200" y="5410200"/>
            <a:ext cx="472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solidFill>
                  <a:srgbClr val="F2F2F2"/>
                </a:solidFill>
                <a:latin typeface="Calibri" pitchFamily="34" charset="0"/>
              </a:rPr>
              <a:t>Memphis Mayor A C Wharton, Jr.</a:t>
            </a:r>
          </a:p>
          <a:p>
            <a:pPr algn="ctr"/>
            <a:r>
              <a:rPr lang="en-US" sz="1600" dirty="0" smtClean="0">
                <a:solidFill>
                  <a:srgbClr val="F2F2F2"/>
                </a:solidFill>
                <a:latin typeface="Calibri" pitchFamily="34" charset="0"/>
              </a:rPr>
              <a:t>October 31, </a:t>
            </a:r>
            <a:r>
              <a:rPr lang="en-US" sz="1600" dirty="0">
                <a:solidFill>
                  <a:srgbClr val="F2F2F2"/>
                </a:solidFill>
                <a:latin typeface="Calibri" pitchFamily="34" charset="0"/>
              </a:rPr>
              <a:t>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0912703"/>
              </p:ext>
            </p:extLst>
          </p:nvPr>
        </p:nvGraphicFramePr>
        <p:xfrm>
          <a:off x="457200" y="1066800"/>
          <a:ext cx="8229600" cy="191935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68336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Strategy: </a:t>
                      </a:r>
                      <a:r>
                        <a:rPr kumimoji="0" lang="en-US" sz="2400" b="1" i="0" u="none" strike="noStrike" cap="small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Law Enforcement/ Graduated Sanctions </a:t>
                      </a:r>
                      <a:endParaRPr kumimoji="0" lang="en-US" sz="2800" b="1" i="0" u="none" strike="noStrike" cap="small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1544" marR="11544" marT="1154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47398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Expand graduated sanctions for youth</a:t>
                      </a:r>
                    </a:p>
                  </a:txBody>
                  <a:tcPr marL="11544" marR="11544" marT="1154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2010 – 2011, there was a 22.7 percent reduction in students transported to Juvenile Court for School House Adjustment Program Enterprise (SHAPE) offenses.</a:t>
                      </a:r>
                    </a:p>
                  </a:txBody>
                  <a:tcPr marL="277052" marR="11544" marT="1154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8686800" y="1066800"/>
            <a:ext cx="0" cy="6858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686800" y="1752600"/>
            <a:ext cx="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9928776"/>
              </p:ext>
            </p:extLst>
          </p:nvPr>
        </p:nvGraphicFramePr>
        <p:xfrm>
          <a:off x="419100" y="3657600"/>
          <a:ext cx="8305800" cy="1962066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66666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Strategy: </a:t>
                      </a:r>
                      <a:r>
                        <a:rPr kumimoji="0" lang="en-US" sz="2400" b="1" i="0" u="none" strike="noStrike" cap="small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Reduce Adult Repeat Offenses</a:t>
                      </a:r>
                    </a:p>
                  </a:txBody>
                  <a:tcPr marL="11346" marR="11346" marT="113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3745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Establish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Shelby County Office of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Re-entry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307" marR="10307" marT="103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</a:tr>
              <a:tr h="9208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 fontAlgn="b">
                        <a:buFont typeface="Wingdings" pitchFamily="2" charset="2"/>
                        <a:buChar char="§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Implement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collaborative case management pilot for offenders returning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from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Shelby County Division 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Corrections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and the TN Department 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Corrections.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Secured $110,000 in funding to open pilot program for re-entry, serving population 18 – 35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47337" marR="10307" marT="103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Successes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19800" y="4419600"/>
            <a:ext cx="1447800" cy="228600"/>
          </a:xfrm>
        </p:spPr>
        <p:txBody>
          <a:bodyPr/>
          <a:lstStyle/>
          <a:p>
            <a:pPr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Table1: </a:t>
            </a:r>
          </a:p>
          <a:p>
            <a:pPr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Strategy: </a:t>
            </a:r>
            <a:r>
              <a:rPr lang="en-US" sz="100" b="1" cap="small" dirty="0" smtClean="0">
                <a:solidFill>
                  <a:schemeClr val="bg1">
                    <a:lumMod val="85000"/>
                  </a:schemeClr>
                </a:solidFill>
              </a:rPr>
              <a:t>Law Enforcement/ Graduated Sanctions </a:t>
            </a:r>
          </a:p>
          <a:p>
            <a:pPr fontAlgn="b"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  Expand graduated sanctions for youth</a:t>
            </a:r>
            <a:endParaRPr lang="en-US" sz="100" dirty="0" smtClean="0">
              <a:solidFill>
                <a:schemeClr val="bg1">
                  <a:lumMod val="85000"/>
                </a:schemeClr>
              </a:solidFill>
            </a:endParaRPr>
          </a:p>
          <a:p>
            <a:pPr fontAlgn="b">
              <a:buNone/>
            </a:pP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In 2010 – 2011, there was a 22.7 percent reduction in students transported to Juvenile Court for School House Adjustment Program Enterprise (SHAPE) offenses.</a:t>
            </a:r>
          </a:p>
          <a:p>
            <a:pPr fontAlgn="b">
              <a:buNone/>
            </a:pPr>
            <a:endParaRPr lang="en-US" sz="100" dirty="0" smtClean="0">
              <a:solidFill>
                <a:schemeClr val="bg1">
                  <a:lumMod val="85000"/>
                </a:schemeClr>
              </a:solidFill>
            </a:endParaRPr>
          </a:p>
          <a:p>
            <a:pPr fontAlgn="b">
              <a:buNone/>
            </a:pP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Table2:</a:t>
            </a:r>
          </a:p>
          <a:p>
            <a:pPr fontAlgn="b"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Strategy: </a:t>
            </a:r>
            <a:r>
              <a:rPr lang="en-US" sz="100" b="1" cap="small" dirty="0" smtClean="0">
                <a:solidFill>
                  <a:schemeClr val="bg1">
                    <a:lumMod val="85000"/>
                  </a:schemeClr>
                </a:solidFill>
              </a:rPr>
              <a:t>Reduce Adult Repeat Offenses</a:t>
            </a:r>
            <a:endParaRPr lang="en-US" sz="100" dirty="0" smtClean="0">
              <a:solidFill>
                <a:schemeClr val="bg1">
                  <a:lumMod val="85000"/>
                </a:schemeClr>
              </a:solidFill>
            </a:endParaRPr>
          </a:p>
          <a:p>
            <a:pPr eaLnBrk="1" fontAlgn="b" hangingPunct="1"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  Establish Shelby County Office of Re-entry</a:t>
            </a:r>
          </a:p>
          <a:p>
            <a:pPr eaLnBrk="1" fontAlgn="b" hangingPunct="1">
              <a:buNone/>
            </a:pP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Implement collaborative case management pilot for offenders returning from Shelby County Division of Corrections and the TN Department of Corrections. Secured $110,000 in funding to open pilot program for re-entry, serving population 18 – 35 </a:t>
            </a:r>
          </a:p>
          <a:p>
            <a:pPr fontAlgn="b">
              <a:buNone/>
            </a:pPr>
            <a:endParaRPr lang="en-US" sz="1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232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27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8106106"/>
              </p:ext>
            </p:extLst>
          </p:nvPr>
        </p:nvGraphicFramePr>
        <p:xfrm>
          <a:off x="457200" y="866775"/>
          <a:ext cx="8153400" cy="56864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   Data/Metrics</a:t>
                      </a:r>
                    </a:p>
                  </a:txBody>
                  <a:tcPr marL="1120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648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TDOC database unavailable to Shelby County (Read only)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E_TOMIS database for offenders does not track all service areas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00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 currently not being collected for some metrics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Establishing  Services for Youth over 18 Years of Age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TDOC currently has youth and adults in same area; need more comprehensive services for youth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 centralized case management system to track youth from the time they are in jail to release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Expanding Neighborhood-based Youth Development Resources to Form Networks</a:t>
                      </a:r>
                    </a:p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that Share Information and Support “One-stop” Access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Target area lacks capacity to provide “one-stop” access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Limited Youth Re-entry Employment Services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3751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Workforce Investment Network is restructuring how they provide youth employment services.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Currently youth can participate only in year-round program that has enrollment date of September.   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Projected completion 2013-2014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376092"/>
                </a:solidFill>
                <a:latin typeface="Calibri" pitchFamily="34" charset="0"/>
                <a:cs typeface="Times New Roman" pitchFamily="18" charset="0"/>
              </a:rPr>
              <a:t>Challenges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72200" y="5334000"/>
            <a:ext cx="762000" cy="304800"/>
          </a:xfrm>
        </p:spPr>
        <p:txBody>
          <a:bodyPr/>
          <a:lstStyle/>
          <a:p>
            <a:pPr eaLnBrk="1" fontAlgn="t" hangingPunct="1">
              <a:buNone/>
            </a:pPr>
            <a:r>
              <a:rPr lang="en-US" sz="100" b="1" dirty="0" smtClean="0">
                <a:solidFill>
                  <a:schemeClr val="accent1"/>
                </a:solidFill>
              </a:rPr>
              <a:t>Table:</a:t>
            </a:r>
          </a:p>
          <a:p>
            <a:pPr eaLnBrk="1" fontAlgn="t" hangingPunct="1">
              <a:buNone/>
            </a:pPr>
            <a:r>
              <a:rPr lang="en-US" sz="100" b="1" dirty="0" smtClean="0">
                <a:solidFill>
                  <a:schemeClr val="accent1"/>
                </a:solidFill>
              </a:rPr>
              <a:t>Data/Metrics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accent1"/>
                </a:solidFill>
              </a:rPr>
              <a:t>TDOC database unavailable to Shelby County (Read only)</a:t>
            </a:r>
          </a:p>
          <a:p>
            <a:pPr eaLnBrk="1" hangingPunct="1">
              <a:buNone/>
            </a:pPr>
            <a:r>
              <a:rPr lang="en-US" sz="100" dirty="0" smtClean="0">
                <a:solidFill>
                  <a:schemeClr val="accent1"/>
                </a:solidFill>
              </a:rPr>
              <a:t>E_TOMIS database for offenders does not track all service areas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accent1"/>
                </a:solidFill>
              </a:rPr>
              <a:t>Data currently not being collected for some metrics</a:t>
            </a:r>
          </a:p>
          <a:p>
            <a:pPr eaLnBrk="1" fontAlgn="t" hangingPunct="1">
              <a:buNone/>
            </a:pPr>
            <a:r>
              <a:rPr lang="en-US" sz="100" b="1" dirty="0" smtClean="0">
                <a:solidFill>
                  <a:schemeClr val="accent1"/>
                </a:solidFill>
              </a:rPr>
              <a:t>Establishing  Services for Youth over 18 Years of Age</a:t>
            </a:r>
            <a:endParaRPr lang="en-US" sz="100" dirty="0" smtClean="0">
              <a:solidFill>
                <a:schemeClr val="accent1"/>
              </a:solidFill>
            </a:endParaRP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accent1"/>
                </a:solidFill>
              </a:rPr>
              <a:t>TDOC currently has youth and adults in same area; need more comprehensive services for youth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accent1"/>
                </a:solidFill>
              </a:rPr>
              <a:t>No centralized case management system to track youth from the time they are in jail to release</a:t>
            </a:r>
          </a:p>
          <a:p>
            <a:pPr eaLnBrk="1" fontAlgn="t" hangingPunct="1">
              <a:buNone/>
            </a:pPr>
            <a:r>
              <a:rPr lang="en-US" sz="100" b="1" dirty="0" smtClean="0">
                <a:solidFill>
                  <a:schemeClr val="accent1"/>
                </a:solidFill>
              </a:rPr>
              <a:t>Expanding Neighborhood-based Youth Development Resources to Form Networks</a:t>
            </a:r>
            <a:endParaRPr lang="en-US" sz="100" dirty="0" smtClean="0">
              <a:solidFill>
                <a:schemeClr val="accent1"/>
              </a:solidFill>
            </a:endParaRPr>
          </a:p>
          <a:p>
            <a:pPr eaLnBrk="1" fontAlgn="t" hangingPunct="1">
              <a:buNone/>
            </a:pPr>
            <a:r>
              <a:rPr lang="en-US" sz="100" b="1" dirty="0" smtClean="0">
                <a:solidFill>
                  <a:schemeClr val="accent1"/>
                </a:solidFill>
              </a:rPr>
              <a:t> that Share Information and Support “One-stop” Access</a:t>
            </a:r>
            <a:endParaRPr lang="en-US" sz="100" dirty="0" smtClean="0">
              <a:solidFill>
                <a:schemeClr val="accent1"/>
              </a:solidFill>
            </a:endParaRP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accent1"/>
                </a:solidFill>
              </a:rPr>
              <a:t>Target area lacks capacity to provide “one-stop” access</a:t>
            </a:r>
          </a:p>
          <a:p>
            <a:pPr eaLnBrk="1" fontAlgn="t" hangingPunct="1">
              <a:buNone/>
            </a:pPr>
            <a:r>
              <a:rPr lang="en-US" sz="100" b="1" dirty="0" smtClean="0">
                <a:solidFill>
                  <a:schemeClr val="accent1"/>
                </a:solidFill>
              </a:rPr>
              <a:t>Limited Youth Re-entry Employment Services</a:t>
            </a:r>
            <a:endParaRPr lang="en-US" sz="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73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27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8693242"/>
              </p:ext>
            </p:extLst>
          </p:nvPr>
        </p:nvGraphicFramePr>
        <p:xfrm>
          <a:off x="533400" y="1143000"/>
          <a:ext cx="8153400" cy="458706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4572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 to Support Key Strategies</a:t>
                      </a:r>
                    </a:p>
                  </a:txBody>
                  <a:tcPr marL="1120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D.A. Mentoring Program funding threatened, December 2011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Mentoring program to support expansion of wrap around case management services funding is pending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Coordination of City and County Public Safety Initiatives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Strong Cities, Strong Communities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Shelby County Sheriff’s Office Crime Prevention Unit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Bloomberg Innovation Grant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Memphis Police Division – Community Policing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Defending Our Childhood Initiative</a:t>
                      </a:r>
                    </a:p>
                  </a:txBody>
                  <a:tcPr marL="268790" marR="11200" marT="112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pPr algn="l"/>
            <a:r>
              <a:rPr lang="en-US" sz="5400" b="1" dirty="0" smtClean="0">
                <a:solidFill>
                  <a:srgbClr val="376092"/>
                </a:solidFill>
                <a:latin typeface="Calibri" pitchFamily="34" charset="0"/>
                <a:cs typeface="Times New Roman" pitchFamily="18" charset="0"/>
              </a:rPr>
              <a:t>Challenges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05600" y="2971800"/>
            <a:ext cx="685800" cy="228600"/>
          </a:xfrm>
        </p:spPr>
        <p:txBody>
          <a:bodyPr/>
          <a:lstStyle/>
          <a:p>
            <a:pPr eaLnBrk="1" fontAlgn="t" hangingPunct="1">
              <a:buNone/>
            </a:pPr>
            <a:r>
              <a:rPr lang="en-US" sz="100" b="1" dirty="0" smtClean="0">
                <a:solidFill>
                  <a:schemeClr val="accent1"/>
                </a:solidFill>
              </a:rPr>
              <a:t>Table:  </a:t>
            </a:r>
          </a:p>
          <a:p>
            <a:pPr eaLnBrk="1" fontAlgn="t" hangingPunct="1">
              <a:buNone/>
            </a:pPr>
            <a:r>
              <a:rPr lang="en-US" sz="100" b="1" dirty="0" smtClean="0">
                <a:solidFill>
                  <a:schemeClr val="accent1"/>
                </a:solidFill>
              </a:rPr>
              <a:t>Funding to Support Key Strategies</a:t>
            </a:r>
            <a:endParaRPr lang="en-US" sz="100" dirty="0" smtClean="0">
              <a:solidFill>
                <a:schemeClr val="accent1"/>
              </a:solidFill>
            </a:endParaRP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accent1"/>
                </a:solidFill>
              </a:rPr>
              <a:t>D.A. Mentoring Program funding threatened, December 2011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accent1"/>
                </a:solidFill>
              </a:rPr>
              <a:t>Mentoring program to support expansion of wrap around case management services funding is pending</a:t>
            </a:r>
          </a:p>
          <a:p>
            <a:pPr eaLnBrk="1" fontAlgn="t" hangingPunct="1">
              <a:buNone/>
            </a:pPr>
            <a:r>
              <a:rPr lang="en-US" sz="100" b="1" dirty="0" smtClean="0">
                <a:solidFill>
                  <a:schemeClr val="accent1"/>
                </a:solidFill>
              </a:rPr>
              <a:t>Coordination of City and County Public Safety Initiatives</a:t>
            </a:r>
            <a:endParaRPr lang="en-US" sz="100" dirty="0" smtClean="0">
              <a:solidFill>
                <a:schemeClr val="accent1"/>
              </a:solidFill>
            </a:endParaRP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accent1"/>
                </a:solidFill>
              </a:rPr>
              <a:t>Strong Cities, Strong Communities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accent1"/>
                </a:solidFill>
              </a:rPr>
              <a:t>Shelby County Sheriff’s Office Crime Prevention Unit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accent1"/>
                </a:solidFill>
              </a:rPr>
              <a:t>Bloomberg Innovation Grant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accent1"/>
                </a:solidFill>
              </a:rPr>
              <a:t>Memphis Police Division – Community Policing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accent1"/>
                </a:solidFill>
              </a:rPr>
              <a:t>Defending Our Childhood Initiative</a:t>
            </a:r>
            <a:endParaRPr lang="en-US" sz="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4341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Memphis Bridge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5029200" y="381000"/>
            <a:ext cx="3505200" cy="1524000"/>
          </a:xfrm>
        </p:spPr>
        <p:txBody>
          <a:bodyPr anchor="t"/>
          <a:lstStyle/>
          <a:p>
            <a:pPr algn="r" eaLnBrk="1" hangingPunct="1"/>
            <a:r>
              <a:rPr lang="en-US" sz="6000" b="1" cap="small" dirty="0" smtClean="0">
                <a:solidFill>
                  <a:srgbClr val="C00000"/>
                </a:solidFill>
                <a:cs typeface="Times New Roman" pitchFamily="18" charset="0"/>
              </a:rPr>
              <a:t>Memphis</a:t>
            </a:r>
            <a:endParaRPr lang="en-US" sz="60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6532563"/>
            <a:ext cx="22098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Photo Credit: http://en.wikipedia.org</a:t>
            </a:r>
          </a:p>
        </p:txBody>
      </p:sp>
      <p:pic>
        <p:nvPicPr>
          <p:cNvPr id="16389" name="Picture 5" descr="Memphis Shelby county seal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540375"/>
            <a:ext cx="1144588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1752600" y="4953000"/>
            <a:ext cx="61341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2F2F2"/>
                </a:solidFill>
                <a:latin typeface="Calibri" pitchFamily="34" charset="0"/>
              </a:rPr>
              <a:t>A City in Motion…</a:t>
            </a:r>
          </a:p>
          <a:p>
            <a:pPr algn="ctr"/>
            <a:r>
              <a:rPr lang="en-US" i="1" dirty="0" smtClean="0">
                <a:solidFill>
                  <a:srgbClr val="F2F2F2"/>
                </a:solidFill>
                <a:latin typeface="Calibri" pitchFamily="34" charset="0"/>
              </a:rPr>
              <a:t>Mayor A C Wharton, Jr. </a:t>
            </a:r>
          </a:p>
          <a:p>
            <a:pPr algn="ctr"/>
            <a:r>
              <a:rPr lang="en-US" i="1" dirty="0" smtClean="0">
                <a:solidFill>
                  <a:srgbClr val="F2F2F2"/>
                </a:solidFill>
                <a:latin typeface="Calibri" pitchFamily="34" charset="0"/>
              </a:rPr>
              <a:t>Shelby County Mayor Mark Luttrell</a:t>
            </a:r>
            <a:endParaRPr lang="en-US" i="1" dirty="0">
              <a:solidFill>
                <a:srgbClr val="F2F2F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699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7" descr="Operation Safe Community image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263" y="333631"/>
            <a:ext cx="1074737" cy="122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Transition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449263" y="2333625"/>
            <a:ext cx="3733800" cy="34591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200" b="1" dirty="0" smtClean="0"/>
              <a:t>Stakeholder Involvement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200" b="1" dirty="0" smtClean="0"/>
              <a:t>Limited participation in plan implementation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200" b="1" dirty="0" smtClean="0"/>
              <a:t>Strategies focused on suppression and intervention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200" b="1" dirty="0" smtClean="0"/>
              <a:t>Data-driven strategies</a:t>
            </a:r>
          </a:p>
          <a:p>
            <a:pPr marL="0" indent="0" eaLnBrk="1" hangingPunct="1">
              <a:buFont typeface="Arial" charset="0"/>
              <a:buNone/>
            </a:pPr>
            <a:endParaRPr lang="en-US" sz="2400" b="1" dirty="0" smtClean="0"/>
          </a:p>
          <a:p>
            <a:pPr marL="0" indent="0" eaLnBrk="1" hangingPunct="1">
              <a:buNone/>
            </a:pPr>
            <a:endParaRPr lang="en-US" sz="2400" b="1" cap="small" dirty="0">
              <a:solidFill>
                <a:srgbClr val="C0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2400" b="1" dirty="0" smtClean="0"/>
          </a:p>
          <a:p>
            <a:pPr marL="0" indent="0" eaLnBrk="1" hangingPunct="1">
              <a:buFont typeface="Arial" charset="0"/>
              <a:buNone/>
            </a:pPr>
            <a:endParaRPr lang="en-US" sz="2400" b="1" dirty="0" smtClean="0"/>
          </a:p>
        </p:txBody>
      </p:sp>
      <p:sp>
        <p:nvSpPr>
          <p:cNvPr id="2048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199"/>
            <a:ext cx="4495800" cy="3763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200" b="1" dirty="0" smtClean="0"/>
              <a:t>Stakeholder Involvement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200" b="1" dirty="0" smtClean="0"/>
              <a:t>Participation in plan implementation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200" b="1" dirty="0" smtClean="0"/>
              <a:t>Strategies focused on suppression, prevention, reentry and intervention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200" b="1" dirty="0" smtClean="0"/>
              <a:t>Multidisciplinary approach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200" b="1" dirty="0" smtClean="0"/>
              <a:t>Data driven, plus community policing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343400" y="1524000"/>
            <a:ext cx="0" cy="3695700"/>
          </a:xfrm>
          <a:prstGeom prst="line">
            <a:avLst/>
          </a:prstGeom>
          <a:ln w="38100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76400" y="1371600"/>
            <a:ext cx="6705600" cy="0"/>
          </a:xfrm>
          <a:prstGeom prst="straightConnector1">
            <a:avLst/>
          </a:prstGeom>
          <a:ln w="38100" cap="rnd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Up Arrow 1"/>
          <p:cNvSpPr/>
          <p:nvPr/>
        </p:nvSpPr>
        <p:spPr>
          <a:xfrm>
            <a:off x="4724400" y="24384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1734577"/>
            <a:ext cx="38560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rgbClr val="C00000"/>
                </a:solidFill>
                <a:latin typeface="+mn-lt"/>
              </a:rPr>
              <a:t>Operation: Safe Community</a:t>
            </a:r>
            <a:endParaRPr lang="en-US" sz="2600" b="1" cap="small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1752600"/>
            <a:ext cx="419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rgbClr val="C00000"/>
                </a:solidFill>
                <a:latin typeface="+mn-lt"/>
              </a:rPr>
              <a:t>Operation: Safe Community 2</a:t>
            </a:r>
            <a:endParaRPr lang="en-US" sz="2600" b="1" cap="small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4724400" y="2886075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4724400" y="35814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4733925" y="51054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4733925" y="46482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emphis Fast Forward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5334000"/>
            <a:ext cx="3785394" cy="11948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1600200" y="1828800"/>
            <a:ext cx="7086600" cy="0"/>
          </a:xfrm>
          <a:prstGeom prst="line">
            <a:avLst/>
          </a:prstGeom>
          <a:ln w="38100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Girl raising a hand in a class room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109"/>
          <a:stretch/>
        </p:blipFill>
        <p:spPr>
          <a:xfrm>
            <a:off x="457200" y="2209800"/>
            <a:ext cx="3648076" cy="3713404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algn="r"/>
            <a:r>
              <a:rPr lang="en-US" b="1" cap="small" dirty="0" smtClean="0">
                <a:solidFill>
                  <a:srgbClr val="C00000"/>
                </a:solidFill>
                <a:cs typeface="Times New Roman" pitchFamily="18" charset="0"/>
              </a:rPr>
              <a:t>Operation: Safe Community 2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Reducing Youth Violence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343400" y="1447800"/>
            <a:ext cx="5715000" cy="381000"/>
          </a:xfrm>
        </p:spPr>
        <p:txBody>
          <a:bodyPr/>
          <a:lstStyle/>
          <a:p>
            <a:pPr>
              <a:buNone/>
            </a:pPr>
            <a:r>
              <a:rPr lang="en-US" sz="1600" b="1" i="1" dirty="0" smtClean="0">
                <a:solidFill>
                  <a:schemeClr val="bg2">
                    <a:lumMod val="25000"/>
                  </a:schemeClr>
                </a:solidFill>
              </a:rPr>
              <a:t>Operation: Safe Community Chairman Bill Gibbons</a:t>
            </a:r>
            <a:endParaRPr lang="en-US" sz="1600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4495800" y="2667000"/>
            <a:ext cx="4191000" cy="357028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To become a city where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children and youth are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valued and nurtured by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strong families and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communities, and are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prepared to lead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productive lives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"/>
          </p:nvPr>
        </p:nvSpPr>
        <p:spPr>
          <a:xfrm>
            <a:off x="4495800" y="2057400"/>
            <a:ext cx="4041775" cy="639762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Vision Statement: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 descr=" This slide is titled “Operation: Safe Community 2” and provides a flow chart for the target outcome, to reduce youth violence by 25 percent in five years.  The flow chart is organized into a circle, and connects the following issues: Reducing Violence in The Home; Reducing Youth Violence, Reducing Gang and Drugs; Reducing Blight and Crime in Apartment Complexes, and Reducing Repeat Offenses."/>
          <p:cNvGraphicFramePr/>
          <p:nvPr>
            <p:extLst>
              <p:ext uri="{D42A27DB-BD31-4B8C-83A1-F6EECF244321}">
                <p14:modId xmlns:p14="http://schemas.microsoft.com/office/powerpoint/2010/main" xmlns="" val="612610905"/>
              </p:ext>
            </p:extLst>
          </p:nvPr>
        </p:nvGraphicFramePr>
        <p:xfrm>
          <a:off x="0" y="1346002"/>
          <a:ext cx="9105900" cy="5283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-9525" y="373559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cap="small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Operation: Safe Community 2 </a:t>
            </a:r>
            <a:endParaRPr lang="en-US" sz="5400" dirty="0">
              <a:latin typeface="+mn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533400"/>
          </a:xfrm>
        </p:spPr>
        <p:txBody>
          <a:bodyPr/>
          <a:lstStyle/>
          <a:p>
            <a:r>
              <a:rPr lang="en-US" sz="5400" b="1" cap="small" dirty="0" smtClean="0">
                <a:solidFill>
                  <a:srgbClr val="C00000"/>
                </a:solidFill>
                <a:cs typeface="Times New Roman" pitchFamily="18" charset="0"/>
              </a:rPr>
              <a:t>Operation: Safe Community 2 </a:t>
            </a:r>
            <a:endParaRPr lang="en-US" sz="5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219200"/>
            <a:ext cx="1828800" cy="15240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Target Outcome</a:t>
            </a: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</a:rPr>
              <a:t>:</a:t>
            </a:r>
          </a:p>
          <a:p>
            <a:pPr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To reduce </a:t>
            </a:r>
          </a:p>
          <a:p>
            <a:pPr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youth violence </a:t>
            </a:r>
          </a:p>
          <a:p>
            <a:pPr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by 25 percent </a:t>
            </a:r>
          </a:p>
          <a:p>
            <a:pPr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in five years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914400" y="2057400"/>
            <a:ext cx="7162800" cy="0"/>
          </a:xfrm>
          <a:prstGeom prst="line">
            <a:avLst/>
          </a:prstGeom>
          <a:ln w="38100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47800"/>
          </a:xfrm>
        </p:spPr>
        <p:txBody>
          <a:bodyPr/>
          <a:lstStyle/>
          <a:p>
            <a:r>
              <a:rPr lang="en-US" b="1" cap="small" dirty="0" smtClean="0">
                <a:solidFill>
                  <a:srgbClr val="C00000"/>
                </a:solidFill>
                <a:cs typeface="Times New Roman" pitchFamily="18" charset="0"/>
              </a:rPr>
              <a:t>Operation: Safe Community 2  </a:t>
            </a:r>
            <a:r>
              <a:rPr lang="en-US" sz="6000" b="1" cap="small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en-US" sz="6000" b="1" cap="small" dirty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Partnerships and Planning</a:t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Successes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09600" y="2362200"/>
            <a:ext cx="7620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Memphis Shelby Crime Commission Board expansion to include community-based representatives and children’s services  i.e. Family Safety Center and Tennessee Dept. of Children’s Services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FY12 Budget approved October 21, 2011 to include high level staff for youth violence prevention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Memphis Tomorrow agreed to fund implementation planning consultant dollars at a ratio of 1:3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Convened Public Safety Forum for Strong Cities, Strong Communities on September 20, 2011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Convened Public Safety Plan Alignment meeting on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     September 30, 2011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91393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8934457"/>
              </p:ext>
            </p:extLst>
          </p:nvPr>
        </p:nvGraphicFramePr>
        <p:xfrm>
          <a:off x="466726" y="914400"/>
          <a:ext cx="8143874" cy="5238028"/>
        </p:xfrm>
        <a:graphic>
          <a:graphicData uri="http://schemas.openxmlformats.org/drawingml/2006/table">
            <a:tbl>
              <a:tblPr/>
              <a:tblGrid>
                <a:gridCol w="8143874"/>
              </a:tblGrid>
              <a:tr h="54355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 Strategy: </a:t>
                      </a:r>
                      <a:r>
                        <a:rPr lang="en-US" sz="2800" b="1" i="0" u="none" strike="noStrike" cap="small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Prevention</a:t>
                      </a:r>
                      <a:endParaRPr lang="en-US" sz="2800" b="1" i="0" u="none" strike="noStrike" cap="small" baseline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11200" marR="11200" marT="11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4299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Increase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prenatal/early childhood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development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200" marR="11200" marT="11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35686">
                <a:tc>
                  <a:txBody>
                    <a:bodyPr/>
                    <a:lstStyle/>
                    <a:p>
                      <a:pPr marL="0" indent="0" algn="l" fontAlgn="t">
                        <a:buFont typeface="Wingdings" pitchFamily="2" charset="2"/>
                        <a:buNone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Memphis Fast Forward partnership leveraged to implement prevention strategy for Early Childhood through the </a:t>
                      </a:r>
                      <a:r>
                        <a:rPr lang="en-US" sz="1400" b="0" i="1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PeopleFirst</a:t>
                      </a: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planning initiative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68790" marR="11200" marT="11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Expand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neighborhood-based youth development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resources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200" marR="11200" marT="11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989902">
                <a:tc>
                  <a:txBody>
                    <a:bodyPr/>
                    <a:lstStyle/>
                    <a:p>
                      <a:pPr marL="0" indent="0" algn="l" fontAlgn="t">
                        <a:buFont typeface="Wingdings" pitchFamily="2" charset="2"/>
                        <a:buNone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Mobilize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parishioners to support youth development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(Congregational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Health Network)</a:t>
                      </a:r>
                    </a:p>
                    <a:p>
                      <a:pPr marL="285750" indent="-285750" algn="l" fontAlgn="t">
                        <a:buFont typeface="Wingdings" pitchFamily="2" charset="2"/>
                        <a:buChar char="§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Methodist Le Bonheur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Healthcare training church network, composed of 300 churches</a:t>
                      </a:r>
                    </a:p>
                    <a:p>
                      <a:pPr marL="285750" indent="-285750" algn="l" fontAlgn="t">
                        <a:buFont typeface="Wingdings" pitchFamily="2" charset="2"/>
                        <a:buChar char="§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Created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Frayser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Youth Services Directory</a:t>
                      </a:r>
                    </a:p>
                  </a:txBody>
                  <a:tcPr marL="268790" marR="11200" marT="11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8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Include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youth violence prevention in neighborhood improvement efforts</a:t>
                      </a:r>
                    </a:p>
                  </a:txBody>
                  <a:tcPr marL="11200" marR="11200" marT="11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75674">
                <a:tc>
                  <a:txBody>
                    <a:bodyPr/>
                    <a:lstStyle/>
                    <a:p>
                      <a:pPr marL="0" indent="0" algn="l" fontAlgn="t">
                        <a:buFont typeface="Wingdings" pitchFamily="2" charset="2"/>
                        <a:buNone/>
                      </a:pP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Community LIFT</a:t>
                      </a: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Leveraging Investments for Transformation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selects youth violence target area as one of three sites on May 23, 2011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68790" marR="11200" marT="11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1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Defending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Our Childhood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1200" marR="11200" marT="11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2587">
                <a:tc>
                  <a:txBody>
                    <a:bodyPr/>
                    <a:lstStyle/>
                    <a:p>
                      <a:pPr marL="285750" indent="-285750" algn="l" fontAlgn="t">
                        <a:buFont typeface="Wingdings" pitchFamily="2" charset="2"/>
                        <a:buChar char="§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Awarded Phase II Implementation planning, totaling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$2 million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85750" indent="-285750" algn="l" fontAlgn="t">
                        <a:buFont typeface="Wingdings" pitchFamily="2" charset="2"/>
                        <a:buChar char="§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CIM for Placed-based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Intervention Strategies, August 18, 2011, Sponsored by OSC and DCI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285750" indent="-285750" algn="l" fontAlgn="t">
                        <a:buFont typeface="Wingdings" pitchFamily="2" charset="2"/>
                        <a:buChar char="§"/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Rangeline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CDC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Neighborhood Leadership Luncheon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68790" marR="11200" marT="11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8610600" y="914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Successes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05600" y="4953000"/>
            <a:ext cx="914400" cy="304800"/>
          </a:xfrm>
        </p:spPr>
        <p:txBody>
          <a:bodyPr/>
          <a:lstStyle/>
          <a:p>
            <a:pPr eaLnBrk="1" hangingPunct="1"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Strategy: </a:t>
            </a:r>
            <a:r>
              <a:rPr lang="en-US" sz="100" b="1" cap="small" dirty="0" smtClean="0">
                <a:solidFill>
                  <a:schemeClr val="bg1">
                    <a:lumMod val="85000"/>
                  </a:schemeClr>
                </a:solidFill>
              </a:rPr>
              <a:t>Prevention</a:t>
            </a:r>
          </a:p>
          <a:p>
            <a:pPr eaLnBrk="1" fontAlgn="t" hangingPunct="1"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  Increase prenatal/early childhood development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Memphis Fast Forward partnership leveraged to implement prevention strategy for Early Childhood through the </a:t>
            </a:r>
            <a:r>
              <a:rPr lang="en-US" sz="100" i="1" dirty="0" smtClean="0">
                <a:solidFill>
                  <a:schemeClr val="bg1">
                    <a:lumMod val="85000"/>
                  </a:schemeClr>
                </a:solidFill>
              </a:rPr>
              <a:t>People First </a:t>
            </a: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planning initiative</a:t>
            </a:r>
          </a:p>
          <a:p>
            <a:pPr eaLnBrk="1" fontAlgn="b" hangingPunct="1"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  Expand neighborhood-based youth development resources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Mobilize parishioners to support youth development (Congregational Health Network)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Methodist Le Bonheur Healthcare training church network, composed of 300 churches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Created Fraser Youth Services Directory</a:t>
            </a:r>
          </a:p>
          <a:p>
            <a:pPr eaLnBrk="1" fontAlgn="t" hangingPunct="1"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  Include youth violence prevention in neighborhood improvement efforts</a:t>
            </a:r>
            <a:endParaRPr lang="en-US" sz="100" dirty="0" smtClean="0">
              <a:solidFill>
                <a:schemeClr val="bg1">
                  <a:lumMod val="85000"/>
                </a:schemeClr>
              </a:solidFill>
            </a:endParaRPr>
          </a:p>
          <a:p>
            <a:pPr eaLnBrk="1" fontAlgn="t" hangingPunct="1">
              <a:buNone/>
            </a:pPr>
            <a:r>
              <a:rPr lang="en-US" sz="100" i="1" dirty="0" smtClean="0">
                <a:solidFill>
                  <a:schemeClr val="bg1">
                    <a:lumMod val="85000"/>
                  </a:schemeClr>
                </a:solidFill>
              </a:rPr>
              <a:t>Community LIFT </a:t>
            </a: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US" sz="100" i="1" dirty="0" smtClean="0">
                <a:solidFill>
                  <a:schemeClr val="bg1">
                    <a:lumMod val="85000"/>
                  </a:schemeClr>
                </a:solidFill>
              </a:rPr>
              <a:t>Leveraging Investments for Transformation</a:t>
            </a: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) selects youth violence target area as one of three sites on May 23, 2011</a:t>
            </a:r>
          </a:p>
          <a:p>
            <a:pPr eaLnBrk="1" fontAlgn="t" hangingPunct="1"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  Defending Our Childhood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Awarded Phase II Implementation planning, totaling $2 million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CIM for Placed-based Intervention Strategies, August 18, 2011, Sponsored by OSC and DCI</a:t>
            </a: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Range line CDC Neighborhood Leadership Luncheon</a:t>
            </a:r>
          </a:p>
          <a:p>
            <a:pPr>
              <a:buNone/>
            </a:pPr>
            <a:endParaRPr lang="en-US" sz="1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703385"/>
              </p:ext>
            </p:extLst>
          </p:nvPr>
        </p:nvGraphicFramePr>
        <p:xfrm>
          <a:off x="457200" y="1981200"/>
          <a:ext cx="7848600" cy="2895600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5981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  Strategy: </a:t>
                      </a:r>
                      <a:r>
                        <a:rPr lang="en-US" sz="2800" b="1" i="0" u="none" strike="noStrike" cap="small" baseline="0" dirty="0">
                          <a:solidFill>
                            <a:srgbClr val="FFFFFF"/>
                          </a:solidFill>
                          <a:latin typeface="+mn-lt"/>
                        </a:rPr>
                        <a:t>Intervention</a:t>
                      </a:r>
                    </a:p>
                  </a:txBody>
                  <a:tcPr marL="13694" marR="13694" marT="13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945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000" b="1" i="0" u="none" strike="noStrike" dirty="0" smtClean="0">
                          <a:latin typeface="+mn-lt"/>
                        </a:rPr>
                        <a:t>   Expand </a:t>
                      </a:r>
                      <a:r>
                        <a:rPr lang="en-US" sz="2000" b="1" i="0" u="none" strike="noStrike" dirty="0">
                          <a:latin typeface="+mn-lt"/>
                        </a:rPr>
                        <a:t>coordinated wrap-around services for youth in early </a:t>
                      </a:r>
                      <a:r>
                        <a:rPr lang="en-US" sz="2000" b="1" i="0" u="none" strike="noStrike" dirty="0" smtClean="0">
                          <a:latin typeface="+mn-lt"/>
                        </a:rPr>
                        <a:t>stages </a:t>
                      </a:r>
                      <a:r>
                        <a:rPr lang="en-US" sz="2000" b="1" i="0" u="none" strike="noStrike" dirty="0">
                          <a:latin typeface="+mn-lt"/>
                        </a:rPr>
                        <a:t>of </a:t>
                      </a:r>
                      <a:endParaRPr lang="en-US" sz="2000" b="1" i="0" u="none" strike="noStrike" dirty="0" smtClean="0">
                        <a:latin typeface="+mn-lt"/>
                      </a:endParaRPr>
                    </a:p>
                    <a:p>
                      <a:pPr algn="l" fontAlgn="b"/>
                      <a:r>
                        <a:rPr lang="en-US" sz="2000" b="1" i="0" u="none" strike="noStrike" dirty="0" smtClean="0">
                          <a:latin typeface="+mn-lt"/>
                        </a:rPr>
                        <a:t>   involvement </a:t>
                      </a:r>
                      <a:r>
                        <a:rPr lang="en-US" sz="2000" b="1" i="0" u="none" strike="noStrike" dirty="0">
                          <a:latin typeface="+mn-lt"/>
                        </a:rPr>
                        <a:t>with the criminal justice system.</a:t>
                      </a:r>
                    </a:p>
                  </a:txBody>
                  <a:tcPr marL="13694" marR="13694" marT="13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</a:tr>
              <a:tr h="13523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 fontAlgn="b">
                        <a:buFont typeface="Wingdings" pitchFamily="2" charset="2"/>
                        <a:buChar char="§"/>
                      </a:pPr>
                      <a:r>
                        <a:rPr lang="en-US" sz="1800" b="0" i="0" u="none" strike="noStrike" dirty="0" smtClean="0">
                          <a:latin typeface="+mn-lt"/>
                        </a:rPr>
                        <a:t>89 percent of G.R.A.S.S.Y. (Gang Reduction</a:t>
                      </a:r>
                      <a:r>
                        <a:rPr lang="en-US" sz="1800" b="0" i="0" u="none" strike="noStrike" baseline="0" dirty="0" smtClean="0">
                          <a:latin typeface="+mn-lt"/>
                        </a:rPr>
                        <a:t> Assistance for Saving Society’s Youth) </a:t>
                      </a:r>
                      <a:r>
                        <a:rPr lang="en-US" sz="1800" b="0" i="0" u="none" strike="noStrike" dirty="0" smtClean="0">
                          <a:latin typeface="+mn-lt"/>
                        </a:rPr>
                        <a:t>students are</a:t>
                      </a:r>
                      <a:r>
                        <a:rPr lang="en-US" sz="1800" b="0" i="0" u="none" strike="noStrike" baseline="0" dirty="0" smtClean="0">
                          <a:latin typeface="+mn-lt"/>
                        </a:rPr>
                        <a:t> not referred back to Juvenile Court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328665" marR="13694" marT="136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944562"/>
            <a:ext cx="8229600" cy="731838"/>
          </a:xfrm>
        </p:spPr>
        <p:txBody>
          <a:bodyPr/>
          <a:lstStyle/>
          <a:p>
            <a:pPr algn="l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Successes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24600" y="3276600"/>
            <a:ext cx="838200" cy="152399"/>
          </a:xfrm>
        </p:spPr>
        <p:txBody>
          <a:bodyPr/>
          <a:lstStyle/>
          <a:p>
            <a:pPr eaLnBrk="1" fontAlgn="b" hangingPunct="1"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Strategy: </a:t>
            </a:r>
            <a:r>
              <a:rPr lang="en-US" sz="100" b="1" cap="small" dirty="0" smtClean="0">
                <a:solidFill>
                  <a:schemeClr val="bg1">
                    <a:lumMod val="85000"/>
                  </a:schemeClr>
                </a:solidFill>
              </a:rPr>
              <a:t>Intervention</a:t>
            </a:r>
            <a:endParaRPr lang="en-US" sz="100" dirty="0" smtClean="0">
              <a:solidFill>
                <a:schemeClr val="bg1">
                  <a:lumMod val="85000"/>
                </a:schemeClr>
              </a:solidFill>
            </a:endParaRPr>
          </a:p>
          <a:p>
            <a:pPr eaLnBrk="1" fontAlgn="b" hangingPunct="1"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  Expand coordinated wrap-around services for youth in early stages of </a:t>
            </a:r>
          </a:p>
          <a:p>
            <a:pPr eaLnBrk="1" fontAlgn="b" hangingPunct="1"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  involvement with the criminal justice system.</a:t>
            </a:r>
            <a:endParaRPr lang="en-US" sz="100" dirty="0" smtClean="0">
              <a:solidFill>
                <a:schemeClr val="bg1">
                  <a:lumMod val="85000"/>
                </a:schemeClr>
              </a:solidFill>
            </a:endParaRPr>
          </a:p>
          <a:p>
            <a:pPr eaLnBrk="1" fontAlgn="b" hangingPunct="1">
              <a:buNone/>
            </a:pP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89 percent of G.R.A.S.S.Y. (Gang Reduction Assistance for Saving Society’s Youth) students are not referred back to Juvenile Court</a:t>
            </a:r>
            <a:endParaRPr lang="en-US" sz="1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745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3928882"/>
              </p:ext>
            </p:extLst>
          </p:nvPr>
        </p:nvGraphicFramePr>
        <p:xfrm>
          <a:off x="485774" y="1828800"/>
          <a:ext cx="8124826" cy="3429000"/>
        </p:xfrm>
        <a:graphic>
          <a:graphicData uri="http://schemas.openxmlformats.org/drawingml/2006/table">
            <a:tbl>
              <a:tblPr/>
              <a:tblGrid>
                <a:gridCol w="8124826"/>
              </a:tblGrid>
              <a:tr h="102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  Strategy:</a:t>
                      </a:r>
                      <a:r>
                        <a:rPr lang="en-US" sz="2800" b="1" i="0" u="none" strike="noStrike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  <a:r>
                        <a:rPr lang="en-US" sz="2800" b="1" i="0" u="none" strike="noStrike" cap="small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Law </a:t>
                      </a:r>
                      <a:r>
                        <a:rPr lang="en-US" sz="2800" b="1" i="0" u="none" strike="noStrike" cap="small" baseline="0" dirty="0">
                          <a:solidFill>
                            <a:srgbClr val="FFFFFF"/>
                          </a:solidFill>
                          <a:latin typeface="+mn-lt"/>
                        </a:rPr>
                        <a:t>Enforcement</a:t>
                      </a:r>
                    </a:p>
                  </a:txBody>
                  <a:tcPr marL="11170" marR="11170" marT="11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420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1" u="none" strike="noStrike" baseline="0" dirty="0" smtClean="0">
                          <a:latin typeface="+mn-lt"/>
                        </a:rPr>
                        <a:t>    MPD Director Toney Armstrong</a:t>
                      </a:r>
                      <a:endParaRPr lang="en-US" sz="1300" b="0" i="1" u="none" strike="noStrike" dirty="0">
                        <a:latin typeface="+mn-lt"/>
                      </a:endParaRPr>
                    </a:p>
                  </a:txBody>
                  <a:tcPr marL="11170" marR="11170" marT="11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53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Maintain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data-driven policing </a:t>
                      </a:r>
                    </a:p>
                  </a:txBody>
                  <a:tcPr marL="11170" marR="11170" marT="11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726075">
                <a:tc>
                  <a:txBody>
                    <a:bodyPr/>
                    <a:lstStyle/>
                    <a:p>
                      <a:pPr marL="285750" indent="-285750" algn="l" fontAlgn="t">
                        <a:buFont typeface="Wingdings" pitchFamily="2" charset="2"/>
                        <a:buChar char="§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Intensify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targeted patrols in areas with high youth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crime (Memphis Police Department/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Shelby County Sheriff’s Office)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68074" marR="11170" marT="11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53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Expand community-based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policing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strategies</a:t>
                      </a:r>
                    </a:p>
                  </a:txBody>
                  <a:tcPr marL="11170" marR="11170" marT="11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20539">
                <a:tc>
                  <a:txBody>
                    <a:bodyPr/>
                    <a:lstStyle/>
                    <a:p>
                      <a:pPr marL="285750" indent="-285750" algn="l" fontAlgn="t">
                        <a:buFont typeface="Wingdings" pitchFamily="2" charset="2"/>
                        <a:buChar char="§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MPD establish Crime Prevention Unit (Memphis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Police Department)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68074" marR="11170" marT="11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8610600" y="18288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Memphis Police Bad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164424"/>
            <a:ext cx="1631130" cy="180475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l" eaLnBrk="1" hangingPunct="1"/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Successe</a:t>
            </a:r>
            <a:endParaRPr lang="en-US" sz="5400" b="1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53000" y="3352800"/>
            <a:ext cx="838200" cy="228600"/>
          </a:xfrm>
        </p:spPr>
        <p:txBody>
          <a:bodyPr/>
          <a:lstStyle/>
          <a:p>
            <a:pPr eaLnBrk="1" fontAlgn="b" hangingPunct="1"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Strategy: </a:t>
            </a:r>
            <a:r>
              <a:rPr lang="en-US" sz="100" b="1" cap="small" dirty="0" smtClean="0">
                <a:solidFill>
                  <a:schemeClr val="bg1">
                    <a:lumMod val="85000"/>
                  </a:schemeClr>
                </a:solidFill>
              </a:rPr>
              <a:t>Law Enforcement</a:t>
            </a:r>
            <a:endParaRPr lang="en-US" sz="100" dirty="0" smtClean="0">
              <a:solidFill>
                <a:schemeClr val="bg1">
                  <a:lumMod val="85000"/>
                </a:schemeClr>
              </a:solidFill>
            </a:endParaRPr>
          </a:p>
          <a:p>
            <a:pPr eaLnBrk="1" fontAlgn="b" hangingPunct="1">
              <a:buNone/>
            </a:pPr>
            <a:r>
              <a:rPr lang="en-US" sz="100" i="1" dirty="0" smtClean="0">
                <a:solidFill>
                  <a:schemeClr val="bg1">
                    <a:lumMod val="85000"/>
                  </a:schemeClr>
                </a:solidFill>
              </a:rPr>
              <a:t>    MPD Director Toney Armstrong</a:t>
            </a:r>
          </a:p>
          <a:p>
            <a:pPr eaLnBrk="1" fontAlgn="t" hangingPunct="1"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 Maintain data-driven policing </a:t>
            </a:r>
            <a:endParaRPr lang="en-US" sz="100" dirty="0" smtClean="0">
              <a:solidFill>
                <a:schemeClr val="bg1">
                  <a:lumMod val="85000"/>
                </a:schemeClr>
              </a:solidFill>
            </a:endParaRPr>
          </a:p>
          <a:p>
            <a:pPr eaLnBrk="1" hangingPunct="1">
              <a:buNone/>
            </a:pP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Intensify targeted patrols in areas with high youth crime (Memphis Police Department/ Shelby County Sheriff’s Office)</a:t>
            </a:r>
          </a:p>
          <a:p>
            <a:pPr eaLnBrk="1" fontAlgn="t" hangingPunct="1">
              <a:buNone/>
            </a:pPr>
            <a:r>
              <a:rPr lang="en-US" sz="100" b="1" dirty="0" smtClean="0">
                <a:solidFill>
                  <a:schemeClr val="bg1">
                    <a:lumMod val="85000"/>
                  </a:schemeClr>
                </a:solidFill>
              </a:rPr>
              <a:t>   Expand community-based policing strategies</a:t>
            </a:r>
            <a:endParaRPr lang="en-US" sz="100" dirty="0" smtClean="0">
              <a:solidFill>
                <a:schemeClr val="bg1">
                  <a:lumMod val="85000"/>
                </a:schemeClr>
              </a:solidFill>
            </a:endParaRPr>
          </a:p>
          <a:p>
            <a:pPr eaLnBrk="1" fontAlgn="t" hangingPunct="1">
              <a:buNone/>
            </a:pPr>
            <a:r>
              <a:rPr lang="en-US" sz="100" dirty="0" smtClean="0">
                <a:solidFill>
                  <a:schemeClr val="bg1">
                    <a:lumMod val="85000"/>
                  </a:schemeClr>
                </a:solidFill>
              </a:rPr>
              <a:t>MPD establish Crime Prevention Unit (Memphis Police Department)</a:t>
            </a:r>
            <a:endParaRPr lang="en-US" sz="1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906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584775"/>
          </a:xfrm>
          <a:prstGeom prst="rect">
            <a:avLst/>
          </a:prstGeom>
          <a:gradFill flip="none" rotWithShape="1">
            <a:gsLst>
              <a:gs pos="0">
                <a:srgbClr val="1B1BAF">
                  <a:shade val="30000"/>
                  <a:satMod val="115000"/>
                </a:srgbClr>
              </a:gs>
              <a:gs pos="50000">
                <a:srgbClr val="1B1BAF">
                  <a:shade val="67500"/>
                  <a:satMod val="115000"/>
                </a:srgbClr>
              </a:gs>
              <a:gs pos="100000">
                <a:srgbClr val="1B1BAF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  Crime Prevention and Law Enforcement</a:t>
            </a:r>
            <a:endParaRPr lang="en-US" sz="1100" b="1" dirty="0" smtClean="0">
              <a:solidFill>
                <a:schemeClr val="bg1"/>
              </a:solidFill>
            </a:endParaRPr>
          </a:p>
        </p:txBody>
      </p:sp>
      <p:pic>
        <p:nvPicPr>
          <p:cNvPr id="5" name="Picture 4" descr="Cadet corp boy Saluting in front of American fla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3581400"/>
            <a:ext cx="3730752" cy="2663952"/>
          </a:xfrm>
          <a:prstGeom prst="rect">
            <a:avLst/>
          </a:prstGeom>
        </p:spPr>
      </p:pic>
      <p:pic>
        <p:nvPicPr>
          <p:cNvPr id="6" name="Picture 5" descr="Youth in a community program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3581400"/>
            <a:ext cx="3761232" cy="266395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372600" y="1447800"/>
            <a:ext cx="304800" cy="228600"/>
          </a:xfrm>
        </p:spPr>
        <p:txBody>
          <a:bodyPr/>
          <a:lstStyle/>
          <a:p>
            <a:pPr algn="l"/>
            <a:r>
              <a:rPr lang="en-US" sz="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Crime Prevention and Law Enforcement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3400" y="1570038"/>
            <a:ext cx="3124200" cy="411162"/>
          </a:xfrm>
        </p:spPr>
        <p:txBody>
          <a:bodyPr/>
          <a:lstStyle/>
          <a:p>
            <a:r>
              <a:rPr lang="en-US" sz="1800" dirty="0" smtClean="0">
                <a:solidFill>
                  <a:srgbClr val="1B1BAF"/>
                </a:solidFill>
                <a:latin typeface="Arial" pitchFamily="34" charset="0"/>
                <a:cs typeface="Arial" pitchFamily="34" charset="0"/>
              </a:rPr>
              <a:t>COMMUNITY PROGRAMS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33400" y="2209800"/>
            <a:ext cx="3124200" cy="1512888"/>
          </a:xfrm>
        </p:spPr>
        <p:txBody>
          <a:bodyPr/>
          <a:lstStyle/>
          <a:p>
            <a:pPr marL="285750" indent="-285750">
              <a:spcBef>
                <a:spcPts val="0"/>
              </a:spcBef>
            </a:pPr>
            <a:r>
              <a:rPr lang="en-US" sz="1800" b="1" dirty="0" smtClean="0">
                <a:solidFill>
                  <a:srgbClr val="1B1BAF"/>
                </a:solidFill>
                <a:latin typeface="Arial" pitchFamily="34" charset="0"/>
                <a:cs typeface="Arial" pitchFamily="34" charset="0"/>
              </a:rPr>
              <a:t>Neighborhood Watch</a:t>
            </a:r>
          </a:p>
          <a:p>
            <a:pPr marL="285750" indent="-285750">
              <a:spcBef>
                <a:spcPts val="0"/>
              </a:spcBef>
            </a:pPr>
            <a:r>
              <a:rPr lang="en-US" sz="1800" b="1" dirty="0" smtClean="0">
                <a:solidFill>
                  <a:srgbClr val="1B1BAF"/>
                </a:solidFill>
                <a:latin typeface="Arial" pitchFamily="34" charset="0"/>
                <a:cs typeface="Arial" pitchFamily="34" charset="0"/>
              </a:rPr>
              <a:t>Faith-based Community</a:t>
            </a:r>
          </a:p>
          <a:p>
            <a:pPr marL="285750" indent="-285750">
              <a:spcBef>
                <a:spcPts val="0"/>
              </a:spcBef>
            </a:pPr>
            <a:r>
              <a:rPr lang="en-US" sz="1800" b="1" dirty="0" smtClean="0">
                <a:solidFill>
                  <a:srgbClr val="1B1BAF"/>
                </a:solidFill>
                <a:latin typeface="Arial" pitchFamily="34" charset="0"/>
                <a:cs typeface="Arial" pitchFamily="34" charset="0"/>
              </a:rPr>
              <a:t>Co-Act Restructure</a:t>
            </a:r>
          </a:p>
          <a:p>
            <a:pPr marL="285750" indent="-285750">
              <a:spcBef>
                <a:spcPts val="0"/>
              </a:spcBef>
            </a:pPr>
            <a:r>
              <a:rPr lang="en-US" sz="1800" b="1" dirty="0" smtClean="0">
                <a:solidFill>
                  <a:srgbClr val="1B1BAF"/>
                </a:solidFill>
                <a:latin typeface="Arial" pitchFamily="34" charset="0"/>
                <a:cs typeface="Arial" pitchFamily="34" charset="0"/>
              </a:rPr>
              <a:t>Gang Unit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800601" y="2209800"/>
            <a:ext cx="3505200" cy="1295400"/>
          </a:xfrm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1B1BAF"/>
                </a:solidFill>
                <a:latin typeface="Arial" pitchFamily="34" charset="0"/>
                <a:cs typeface="Arial" pitchFamily="34" charset="0"/>
              </a:rPr>
              <a:t>Blue Crush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1B1BAF"/>
                </a:solidFill>
                <a:latin typeface="Arial" pitchFamily="34" charset="0"/>
                <a:cs typeface="Arial" pitchFamily="34" charset="0"/>
              </a:rPr>
              <a:t>Crime Reduction Utilization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1B1BAF"/>
                </a:solidFill>
                <a:latin typeface="Arial" pitchFamily="34" charset="0"/>
                <a:cs typeface="Arial" pitchFamily="34" charset="0"/>
              </a:rPr>
              <a:t>Statistical History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218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1823</Words>
  <Application>Microsoft Office PowerPoint</Application>
  <PresentationFormat>On-screen Show (4:3)</PresentationFormat>
  <Paragraphs>268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Operation: Safe Community 2 Implementation Planning</vt:lpstr>
      <vt:lpstr>The Transition</vt:lpstr>
      <vt:lpstr>Operation: Safe Community 2 Reducing Youth Violence</vt:lpstr>
      <vt:lpstr>Operation: Safe Community 2 </vt:lpstr>
      <vt:lpstr>Operation: Safe Community 2   Partnerships and Planning Successes</vt:lpstr>
      <vt:lpstr>Successes</vt:lpstr>
      <vt:lpstr>Successes</vt:lpstr>
      <vt:lpstr>Successe</vt:lpstr>
      <vt:lpstr>Crime Prevention and Law Enforcement</vt:lpstr>
      <vt:lpstr>Successes</vt:lpstr>
      <vt:lpstr>Challenges</vt:lpstr>
      <vt:lpstr>Challenges</vt:lpstr>
      <vt:lpstr>Memphis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Marcey Evans</dc:creator>
  <cp:lastModifiedBy>lgoodwyn</cp:lastModifiedBy>
  <cp:revision>151</cp:revision>
  <cp:lastPrinted>2011-10-27T15:41:55Z</cp:lastPrinted>
  <dcterms:created xsi:type="dcterms:W3CDTF">2011-10-24T17:42:44Z</dcterms:created>
  <dcterms:modified xsi:type="dcterms:W3CDTF">2011-12-01T19:14:49Z</dcterms:modified>
</cp:coreProperties>
</file>